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64" r:id="rId5"/>
    <p:sldId id="348" r:id="rId6"/>
    <p:sldId id="350" r:id="rId7"/>
    <p:sldId id="261" r:id="rId8"/>
    <p:sldId id="352" r:id="rId9"/>
    <p:sldId id="256" r:id="rId10"/>
    <p:sldId id="349" r:id="rId11"/>
    <p:sldId id="351" r:id="rId12"/>
    <p:sldId id="326" r:id="rId13"/>
    <p:sldId id="259" r:id="rId14"/>
    <p:sldId id="353" r:id="rId15"/>
    <p:sldId id="355" r:id="rId16"/>
    <p:sldId id="356" r:id="rId17"/>
    <p:sldId id="359" r:id="rId18"/>
    <p:sldId id="360" r:id="rId19"/>
    <p:sldId id="361" r:id="rId20"/>
    <p:sldId id="362" r:id="rId21"/>
    <p:sldId id="363" r:id="rId22"/>
    <p:sldId id="364" r:id="rId23"/>
    <p:sldId id="365" r:id="rId24"/>
    <p:sldId id="267" r:id="rId25"/>
    <p:sldId id="336" r:id="rId26"/>
    <p:sldId id="370" r:id="rId27"/>
    <p:sldId id="371" r:id="rId28"/>
    <p:sldId id="369" r:id="rId29"/>
    <p:sldId id="373" r:id="rId30"/>
    <p:sldId id="374" r:id="rId31"/>
    <p:sldId id="372" r:id="rId32"/>
    <p:sldId id="377" r:id="rId33"/>
    <p:sldId id="376" r:id="rId34"/>
    <p:sldId id="273" r:id="rId35"/>
    <p:sldId id="379" r:id="rId36"/>
    <p:sldId id="289" r:id="rId37"/>
    <p:sldId id="282" r:id="rId38"/>
    <p:sldId id="401" r:id="rId39"/>
    <p:sldId id="402" r:id="rId40"/>
    <p:sldId id="403" r:id="rId41"/>
    <p:sldId id="276" r:id="rId42"/>
    <p:sldId id="337" r:id="rId43"/>
    <p:sldId id="338" r:id="rId44"/>
    <p:sldId id="280" r:id="rId45"/>
    <p:sldId id="375" r:id="rId46"/>
    <p:sldId id="383" r:id="rId47"/>
    <p:sldId id="384" r:id="rId48"/>
    <p:sldId id="405" r:id="rId49"/>
    <p:sldId id="385" r:id="rId50"/>
    <p:sldId id="386" r:id="rId51"/>
    <p:sldId id="387" r:id="rId52"/>
    <p:sldId id="388" r:id="rId53"/>
    <p:sldId id="389" r:id="rId54"/>
    <p:sldId id="390" r:id="rId55"/>
    <p:sldId id="391" r:id="rId56"/>
    <p:sldId id="392" r:id="rId57"/>
    <p:sldId id="393" r:id="rId58"/>
    <p:sldId id="395" r:id="rId59"/>
    <p:sldId id="394" r:id="rId60"/>
    <p:sldId id="396"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0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9B6C56-9A0F-48A2-8DAF-AB3FCA826567}" v="19" dt="2022-07-04T12:53:31.1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EET JEENGAR" userId="S::vj.21u10844@btech.nitdgp.ac.in::ed86db7c-a91c-481d-851b-9e84f9fd68af" providerId="AD" clId="Web-{3A9B6C56-9A0F-48A2-8DAF-AB3FCA826567}"/>
    <pc:docChg chg="modSld">
      <pc:chgData name="VINEET JEENGAR" userId="S::vj.21u10844@btech.nitdgp.ac.in::ed86db7c-a91c-481d-851b-9e84f9fd68af" providerId="AD" clId="Web-{3A9B6C56-9A0F-48A2-8DAF-AB3FCA826567}" dt="2022-07-04T12:53:29.817" v="9" actId="20577"/>
      <pc:docMkLst>
        <pc:docMk/>
      </pc:docMkLst>
      <pc:sldChg chg="modSp">
        <pc:chgData name="VINEET JEENGAR" userId="S::vj.21u10844@btech.nitdgp.ac.in::ed86db7c-a91c-481d-851b-9e84f9fd68af" providerId="AD" clId="Web-{3A9B6C56-9A0F-48A2-8DAF-AB3FCA826567}" dt="2022-07-04T12:53:29.817" v="9" actId="20577"/>
        <pc:sldMkLst>
          <pc:docMk/>
          <pc:sldMk cId="3137578786" sldId="350"/>
        </pc:sldMkLst>
        <pc:spChg chg="mod">
          <ac:chgData name="VINEET JEENGAR" userId="S::vj.21u10844@btech.nitdgp.ac.in::ed86db7c-a91c-481d-851b-9e84f9fd68af" providerId="AD" clId="Web-{3A9B6C56-9A0F-48A2-8DAF-AB3FCA826567}" dt="2022-07-04T12:53:29.817" v="9" actId="20577"/>
          <ac:spMkLst>
            <pc:docMk/>
            <pc:sldMk cId="3137578786" sldId="350"/>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DC2DE2-D063-4BDE-BAD6-ECC1C2993391}" type="datetimeFigureOut">
              <a:rPr lang="en-US" smtClean="0"/>
              <a:pPr/>
              <a:t>7/4/2022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949E60-A8E8-45F1-8708-9A5753436C4B}" type="slidenum">
              <a:rPr lang="en-US" smtClean="0"/>
              <a:pPr/>
              <a:t>‹#›</a:t>
            </a:fld>
            <a:endParaRPr lang="en-US"/>
          </a:p>
        </p:txBody>
      </p:sp>
    </p:spTree>
    <p:extLst>
      <p:ext uri="{BB962C8B-B14F-4D97-AF65-F5344CB8AC3E}">
        <p14:creationId xmlns:p14="http://schemas.microsoft.com/office/powerpoint/2010/main" val="843200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373E54-8738-452D-AC96-35B53B78D594}" type="slidenum">
              <a:rPr lang="en-US"/>
              <a:pPr/>
              <a:t>14</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3308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985894DB-125A-4D11-9F4C-F0B22C8BEEB6}" type="slidenum">
              <a:rPr lang="en-US" altLang="en-US" sz="1200" b="0" smtClean="0"/>
              <a:pPr/>
              <a:t>48</a:t>
            </a:fld>
            <a:endParaRPr lang="en-US" altLang="en-US" sz="1200" b="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771050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FE1B3600-2107-459C-85F8-76A5141454DA}" type="slidenum">
              <a:rPr lang="en-US" altLang="en-US" sz="1200" b="0" smtClean="0"/>
              <a:pPr/>
              <a:t>49</a:t>
            </a:fld>
            <a:endParaRPr lang="en-US" altLang="en-US" sz="1200" b="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491764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BDDF7C5D-1D53-41E6-B421-110BBDBEABF4}" type="slidenum">
              <a:rPr lang="en-US" altLang="en-US" sz="1200" b="0" smtClean="0"/>
              <a:pPr/>
              <a:t>50</a:t>
            </a:fld>
            <a:endParaRPr lang="en-US" altLang="en-US" sz="1200" b="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769490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51EB5664-47B3-4BC7-871E-215EA16CDFA7}" type="slidenum">
              <a:rPr lang="en-US" altLang="en-US" sz="1200" b="0" smtClean="0"/>
              <a:pPr/>
              <a:t>51</a:t>
            </a:fld>
            <a:endParaRPr lang="en-US" altLang="en-US" sz="1200" b="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030939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CB49035A-2977-49C4-A933-22AA113B0232}" type="slidenum">
              <a:rPr lang="en-US" altLang="en-US" sz="1200" b="0" smtClean="0"/>
              <a:pPr/>
              <a:t>52</a:t>
            </a:fld>
            <a:endParaRPr lang="en-US" altLang="en-US" sz="1200" b="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90703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A164347D-2A83-44D2-98B5-278AEDD3BE0D}" type="slidenum">
              <a:rPr lang="en-US" altLang="en-US" sz="1200" b="0" smtClean="0"/>
              <a:pPr/>
              <a:t>53</a:t>
            </a:fld>
            <a:endParaRPr lang="en-US" altLang="en-US" sz="1200" b="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757325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8F4ACBD8-7E54-420A-B97C-0774A8504AB9}" type="slidenum">
              <a:rPr lang="en-US" altLang="en-US" sz="1200" b="0" smtClean="0"/>
              <a:pPr/>
              <a:t>54</a:t>
            </a:fld>
            <a:endParaRPr lang="en-US" altLang="en-US" sz="1200" b="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070847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5B5C7E5E-0A20-42CC-80C3-F32BD88A7B7F}" type="slidenum">
              <a:rPr lang="en-US" altLang="en-US" sz="1200" b="0" smtClean="0"/>
              <a:pPr/>
              <a:t>55</a:t>
            </a:fld>
            <a:endParaRPr lang="en-US" altLang="en-US" sz="1200" b="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830010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F9B0E14A-D2CA-4CBB-9DC3-84333308BFD4}" type="slidenum">
              <a:rPr lang="en-US" altLang="en-US" sz="1200" b="0" smtClean="0"/>
              <a:pPr/>
              <a:t>56</a:t>
            </a:fld>
            <a:endParaRPr lang="en-US" altLang="en-US" sz="1200" b="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043939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39C73C94-402B-4A0C-AAED-81F8D658C966}" type="slidenum">
              <a:rPr lang="en-US" altLang="en-US" sz="1200" b="0" smtClean="0"/>
              <a:pPr/>
              <a:t>57</a:t>
            </a:fld>
            <a:endParaRPr lang="en-US" altLang="en-US" sz="1200" b="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896650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921488-A393-4049-846B-5413935EAC3B}" type="slidenum">
              <a:rPr lang="en-US"/>
              <a:pPr/>
              <a:t>15</a:t>
            </a:fld>
            <a:endParaRPr lang="en-US"/>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5664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48B5F9-2DE6-4625-80C9-921C826E4229}" type="slidenum">
              <a:rPr lang="en-US"/>
              <a:pPr/>
              <a:t>16</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78848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F39D3189-4B30-4688-BEFA-D92E21B76F20}" type="slidenum">
              <a:rPr lang="en-US" altLang="en-US" sz="1200" b="0" smtClean="0"/>
              <a:pPr/>
              <a:t>39</a:t>
            </a:fld>
            <a:endParaRPr lang="en-US" altLang="en-US" sz="1200" b="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798923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5AEAE7B9-B4B1-438B-8278-6A8C927ED22E}" type="slidenum">
              <a:rPr lang="en-US" altLang="en-US" sz="1200" b="0" smtClean="0"/>
              <a:pPr/>
              <a:t>40</a:t>
            </a:fld>
            <a:endParaRPr lang="en-US" altLang="en-US" sz="1200" b="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922144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05DC29CA-2745-47F0-9388-619B5CF80CF7}" type="slidenum">
              <a:rPr lang="en-US" altLang="en-US" sz="1200" b="0" smtClean="0"/>
              <a:pPr/>
              <a:t>43</a:t>
            </a:fld>
            <a:endParaRPr lang="en-US" altLang="en-US" sz="1200" b="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26864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1586193C-9881-4475-A6F3-D92F80353EA7}" type="slidenum">
              <a:rPr lang="en-US" altLang="en-US" sz="1200" b="0" smtClean="0"/>
              <a:pPr/>
              <a:t>44</a:t>
            </a:fld>
            <a:endParaRPr lang="en-US" altLang="en-US" sz="1200" b="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479487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8B79AC1C-061B-4434-968D-457DEADC0881}" type="slidenum">
              <a:rPr lang="en-US" altLang="en-US" sz="1200" b="0" smtClean="0"/>
              <a:pPr/>
              <a:t>46</a:t>
            </a:fld>
            <a:endParaRPr lang="en-US" altLang="en-US" sz="1200" b="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736064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a:defRPr sz="2400" b="1">
                <a:solidFill>
                  <a:schemeClr val="tx1"/>
                </a:solidFill>
                <a:latin typeface="Times" pitchFamily="1" charset="0"/>
              </a:defRPr>
            </a:lvl1pPr>
            <a:lvl2pPr marL="742950" indent="-285750">
              <a:defRPr sz="2400" b="1">
                <a:solidFill>
                  <a:schemeClr val="tx1"/>
                </a:solidFill>
                <a:latin typeface="Times" pitchFamily="1" charset="0"/>
              </a:defRPr>
            </a:lvl2pPr>
            <a:lvl3pPr marL="1143000" indent="-228600">
              <a:defRPr sz="2400" b="1">
                <a:solidFill>
                  <a:schemeClr val="tx1"/>
                </a:solidFill>
                <a:latin typeface="Times" pitchFamily="1" charset="0"/>
              </a:defRPr>
            </a:lvl3pPr>
            <a:lvl4pPr marL="1600200" indent="-228600">
              <a:defRPr sz="2400" b="1">
                <a:solidFill>
                  <a:schemeClr val="tx1"/>
                </a:solidFill>
                <a:latin typeface="Times" pitchFamily="1" charset="0"/>
              </a:defRPr>
            </a:lvl4pPr>
            <a:lvl5pPr marL="2057400" indent="-228600">
              <a:defRPr sz="2400" b="1">
                <a:solidFill>
                  <a:schemeClr val="tx1"/>
                </a:solidFill>
                <a:latin typeface="Times" pitchFamily="1" charset="0"/>
              </a:defRPr>
            </a:lvl5pPr>
            <a:lvl6pPr marL="2514600" indent="-228600" eaLnBrk="0" fontAlgn="base" hangingPunct="0">
              <a:spcBef>
                <a:spcPct val="0"/>
              </a:spcBef>
              <a:spcAft>
                <a:spcPct val="0"/>
              </a:spcAft>
              <a:defRPr sz="2400" b="1">
                <a:solidFill>
                  <a:schemeClr val="tx1"/>
                </a:solidFill>
                <a:latin typeface="Times" pitchFamily="1" charset="0"/>
              </a:defRPr>
            </a:lvl6pPr>
            <a:lvl7pPr marL="2971800" indent="-228600" eaLnBrk="0" fontAlgn="base" hangingPunct="0">
              <a:spcBef>
                <a:spcPct val="0"/>
              </a:spcBef>
              <a:spcAft>
                <a:spcPct val="0"/>
              </a:spcAft>
              <a:defRPr sz="2400" b="1">
                <a:solidFill>
                  <a:schemeClr val="tx1"/>
                </a:solidFill>
                <a:latin typeface="Times" pitchFamily="1" charset="0"/>
              </a:defRPr>
            </a:lvl7pPr>
            <a:lvl8pPr marL="3429000" indent="-228600" eaLnBrk="0" fontAlgn="base" hangingPunct="0">
              <a:spcBef>
                <a:spcPct val="0"/>
              </a:spcBef>
              <a:spcAft>
                <a:spcPct val="0"/>
              </a:spcAft>
              <a:defRPr sz="2400" b="1">
                <a:solidFill>
                  <a:schemeClr val="tx1"/>
                </a:solidFill>
                <a:latin typeface="Times" pitchFamily="1" charset="0"/>
              </a:defRPr>
            </a:lvl8pPr>
            <a:lvl9pPr marL="3886200" indent="-228600" eaLnBrk="0" fontAlgn="base" hangingPunct="0">
              <a:spcBef>
                <a:spcPct val="0"/>
              </a:spcBef>
              <a:spcAft>
                <a:spcPct val="0"/>
              </a:spcAft>
              <a:defRPr sz="2400" b="1">
                <a:solidFill>
                  <a:schemeClr val="tx1"/>
                </a:solidFill>
                <a:latin typeface="Times" pitchFamily="1" charset="0"/>
              </a:defRPr>
            </a:lvl9pPr>
          </a:lstStyle>
          <a:p>
            <a:fld id="{A627A8BF-F2DD-4F09-AB6E-5B0B945C35D5}" type="slidenum">
              <a:rPr lang="en-US" altLang="en-US" sz="1200" b="0" smtClean="0"/>
              <a:pPr/>
              <a:t>47</a:t>
            </a:fld>
            <a:endParaRPr lang="en-US" altLang="en-US" sz="1200" b="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943129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C39814-83AE-44B1-850B-CA77E42B3B55}"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04FB0-8A45-4034-BB66-36FAD519330E}" type="slidenum">
              <a:rPr lang="en-US" smtClean="0"/>
              <a:pPr/>
              <a:t>‹#›</a:t>
            </a:fld>
            <a:endParaRPr lang="en-US"/>
          </a:p>
        </p:txBody>
      </p:sp>
    </p:spTree>
    <p:extLst>
      <p:ext uri="{BB962C8B-B14F-4D97-AF65-F5344CB8AC3E}">
        <p14:creationId xmlns:p14="http://schemas.microsoft.com/office/powerpoint/2010/main" val="984506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C39814-83AE-44B1-850B-CA77E42B3B55}"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04FB0-8A45-4034-BB66-36FAD519330E}" type="slidenum">
              <a:rPr lang="en-US" smtClean="0"/>
              <a:pPr/>
              <a:t>‹#›</a:t>
            </a:fld>
            <a:endParaRPr lang="en-US"/>
          </a:p>
        </p:txBody>
      </p:sp>
    </p:spTree>
    <p:extLst>
      <p:ext uri="{BB962C8B-B14F-4D97-AF65-F5344CB8AC3E}">
        <p14:creationId xmlns:p14="http://schemas.microsoft.com/office/powerpoint/2010/main" val="3266015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C39814-83AE-44B1-850B-CA77E42B3B55}"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04FB0-8A45-4034-BB66-36FAD519330E}" type="slidenum">
              <a:rPr lang="en-US" smtClean="0"/>
              <a:pPr/>
              <a:t>‹#›</a:t>
            </a:fld>
            <a:endParaRPr lang="en-US"/>
          </a:p>
        </p:txBody>
      </p:sp>
    </p:spTree>
    <p:extLst>
      <p:ext uri="{BB962C8B-B14F-4D97-AF65-F5344CB8AC3E}">
        <p14:creationId xmlns:p14="http://schemas.microsoft.com/office/powerpoint/2010/main" val="2647983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C39814-83AE-44B1-850B-CA77E42B3B55}"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04FB0-8A45-4034-BB66-36FAD519330E}" type="slidenum">
              <a:rPr lang="en-US" smtClean="0"/>
              <a:pPr/>
              <a:t>‹#›</a:t>
            </a:fld>
            <a:endParaRPr lang="en-US"/>
          </a:p>
        </p:txBody>
      </p:sp>
    </p:spTree>
    <p:extLst>
      <p:ext uri="{BB962C8B-B14F-4D97-AF65-F5344CB8AC3E}">
        <p14:creationId xmlns:p14="http://schemas.microsoft.com/office/powerpoint/2010/main" val="253050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C39814-83AE-44B1-850B-CA77E42B3B55}" type="datetimeFigureOut">
              <a:rPr lang="en-US" smtClean="0"/>
              <a:pPr/>
              <a:t>7/4/2022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304FB0-8A45-4034-BB66-36FAD519330E}" type="slidenum">
              <a:rPr lang="en-US" smtClean="0"/>
              <a:pPr/>
              <a:t>‹#›</a:t>
            </a:fld>
            <a:endParaRPr lang="en-US"/>
          </a:p>
        </p:txBody>
      </p:sp>
    </p:spTree>
    <p:extLst>
      <p:ext uri="{BB962C8B-B14F-4D97-AF65-F5344CB8AC3E}">
        <p14:creationId xmlns:p14="http://schemas.microsoft.com/office/powerpoint/2010/main" val="3149146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C39814-83AE-44B1-850B-CA77E42B3B55}"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04FB0-8A45-4034-BB66-36FAD519330E}" type="slidenum">
              <a:rPr lang="en-US" smtClean="0"/>
              <a:pPr/>
              <a:t>‹#›</a:t>
            </a:fld>
            <a:endParaRPr lang="en-US"/>
          </a:p>
        </p:txBody>
      </p:sp>
    </p:spTree>
    <p:extLst>
      <p:ext uri="{BB962C8B-B14F-4D97-AF65-F5344CB8AC3E}">
        <p14:creationId xmlns:p14="http://schemas.microsoft.com/office/powerpoint/2010/main" val="74882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C39814-83AE-44B1-850B-CA77E42B3B55}" type="datetimeFigureOut">
              <a:rPr lang="en-US" smtClean="0"/>
              <a:pPr/>
              <a:t>7/4/2022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304FB0-8A45-4034-BB66-36FAD519330E}" type="slidenum">
              <a:rPr lang="en-US" smtClean="0"/>
              <a:pPr/>
              <a:t>‹#›</a:t>
            </a:fld>
            <a:endParaRPr lang="en-US"/>
          </a:p>
        </p:txBody>
      </p:sp>
    </p:spTree>
    <p:extLst>
      <p:ext uri="{BB962C8B-B14F-4D97-AF65-F5344CB8AC3E}">
        <p14:creationId xmlns:p14="http://schemas.microsoft.com/office/powerpoint/2010/main" val="56614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C39814-83AE-44B1-850B-CA77E42B3B55}" type="datetimeFigureOut">
              <a:rPr lang="en-US" smtClean="0"/>
              <a:pPr/>
              <a:t>7/4/2022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304FB0-8A45-4034-BB66-36FAD519330E}" type="slidenum">
              <a:rPr lang="en-US" smtClean="0"/>
              <a:pPr/>
              <a:t>‹#›</a:t>
            </a:fld>
            <a:endParaRPr lang="en-US"/>
          </a:p>
        </p:txBody>
      </p:sp>
    </p:spTree>
    <p:extLst>
      <p:ext uri="{BB962C8B-B14F-4D97-AF65-F5344CB8AC3E}">
        <p14:creationId xmlns:p14="http://schemas.microsoft.com/office/powerpoint/2010/main" val="3167316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C39814-83AE-44B1-850B-CA77E42B3B55}" type="datetimeFigureOut">
              <a:rPr lang="en-US" smtClean="0"/>
              <a:pPr/>
              <a:t>7/4/2022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304FB0-8A45-4034-BB66-36FAD519330E}" type="slidenum">
              <a:rPr lang="en-US" smtClean="0"/>
              <a:pPr/>
              <a:t>‹#›</a:t>
            </a:fld>
            <a:endParaRPr lang="en-US"/>
          </a:p>
        </p:txBody>
      </p:sp>
    </p:spTree>
    <p:extLst>
      <p:ext uri="{BB962C8B-B14F-4D97-AF65-F5344CB8AC3E}">
        <p14:creationId xmlns:p14="http://schemas.microsoft.com/office/powerpoint/2010/main" val="1563519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C39814-83AE-44B1-850B-CA77E42B3B55}"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04FB0-8A45-4034-BB66-36FAD519330E}" type="slidenum">
              <a:rPr lang="en-US" smtClean="0"/>
              <a:pPr/>
              <a:t>‹#›</a:t>
            </a:fld>
            <a:endParaRPr lang="en-US"/>
          </a:p>
        </p:txBody>
      </p:sp>
    </p:spTree>
    <p:extLst>
      <p:ext uri="{BB962C8B-B14F-4D97-AF65-F5344CB8AC3E}">
        <p14:creationId xmlns:p14="http://schemas.microsoft.com/office/powerpoint/2010/main" val="4194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C39814-83AE-44B1-850B-CA77E42B3B55}" type="datetimeFigureOut">
              <a:rPr lang="en-US" smtClean="0"/>
              <a:pPr/>
              <a:t>7/4/2022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304FB0-8A45-4034-BB66-36FAD519330E}" type="slidenum">
              <a:rPr lang="en-US" smtClean="0"/>
              <a:pPr/>
              <a:t>‹#›</a:t>
            </a:fld>
            <a:endParaRPr lang="en-US"/>
          </a:p>
        </p:txBody>
      </p:sp>
    </p:spTree>
    <p:extLst>
      <p:ext uri="{BB962C8B-B14F-4D97-AF65-F5344CB8AC3E}">
        <p14:creationId xmlns:p14="http://schemas.microsoft.com/office/powerpoint/2010/main" val="1525698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C39814-83AE-44B1-850B-CA77E42B3B55}" type="datetimeFigureOut">
              <a:rPr lang="en-US" smtClean="0"/>
              <a:pPr/>
              <a:t>7/4/2022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304FB0-8A45-4034-BB66-36FAD519330E}" type="slidenum">
              <a:rPr lang="en-US" smtClean="0"/>
              <a:pPr/>
              <a:t>‹#›</a:t>
            </a:fld>
            <a:endParaRPr lang="en-US"/>
          </a:p>
        </p:txBody>
      </p:sp>
    </p:spTree>
    <p:extLst>
      <p:ext uri="{BB962C8B-B14F-4D97-AF65-F5344CB8AC3E}">
        <p14:creationId xmlns:p14="http://schemas.microsoft.com/office/powerpoint/2010/main" val="3806825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Adenosine_diphosphate" TargetMode="External"/><Relationship Id="rId2" Type="http://schemas.openxmlformats.org/officeDocument/2006/relationships/hyperlink" Target="http://en.wikipedia.org/wiki/Adenosine_triphosphate" TargetMode="External"/><Relationship Id="rId1" Type="http://schemas.openxmlformats.org/officeDocument/2006/relationships/slideLayout" Target="../slideLayouts/slideLayout7.xml"/><Relationship Id="rId4" Type="http://schemas.openxmlformats.org/officeDocument/2006/relationships/hyperlink" Target="http://en.wikipedia.org/wiki/Citric_acid_cycl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7.jpeg"/></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04801"/>
            <a:ext cx="4343400" cy="5015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715000" y="2286000"/>
            <a:ext cx="2965877" cy="769441"/>
          </a:xfrm>
          <a:prstGeom prst="rect">
            <a:avLst/>
          </a:prstGeom>
          <a:noFill/>
        </p:spPr>
        <p:txBody>
          <a:bodyPr wrap="none" rtlCol="0">
            <a:spAutoFit/>
          </a:bodyPr>
          <a:lstStyle/>
          <a:p>
            <a:r>
              <a:rPr lang="en-US" sz="4400">
                <a:solidFill>
                  <a:srgbClr val="0070C0"/>
                </a:solidFill>
              </a:rPr>
              <a:t>Cell Biology </a:t>
            </a:r>
          </a:p>
        </p:txBody>
      </p:sp>
      <p:pic>
        <p:nvPicPr>
          <p:cNvPr id="2" name="Picture 1"/>
          <p:cNvPicPr>
            <a:picLocks noChangeAspect="1"/>
          </p:cNvPicPr>
          <p:nvPr/>
        </p:nvPicPr>
        <p:blipFill>
          <a:blip r:embed="rId3"/>
          <a:stretch>
            <a:fillRect/>
          </a:stretch>
        </p:blipFill>
        <p:spPr>
          <a:xfrm>
            <a:off x="914400" y="5715000"/>
            <a:ext cx="7500375" cy="1042506"/>
          </a:xfrm>
          <a:prstGeom prst="rect">
            <a:avLst/>
          </a:prstGeom>
        </p:spPr>
      </p:pic>
    </p:spTree>
    <p:extLst>
      <p:ext uri="{BB962C8B-B14F-4D97-AF65-F5344CB8AC3E}">
        <p14:creationId xmlns:p14="http://schemas.microsoft.com/office/powerpoint/2010/main" val="1546269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644468"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524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1-18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87" y="2866072"/>
            <a:ext cx="8531225" cy="251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0" y="152400"/>
            <a:ext cx="9144000" cy="646331"/>
          </a:xfrm>
          <a:prstGeom prst="rect">
            <a:avLst/>
          </a:prstGeom>
          <a:noFill/>
        </p:spPr>
        <p:txBody>
          <a:bodyPr wrap="square" rtlCol="0">
            <a:spAutoFit/>
          </a:bodyPr>
          <a:lstStyle/>
          <a:p>
            <a:pPr algn="ctr"/>
            <a:r>
              <a:rPr lang="en-US" sz="3600"/>
              <a:t>The prokaryotic cells</a:t>
            </a:r>
          </a:p>
        </p:txBody>
      </p:sp>
      <p:sp>
        <p:nvSpPr>
          <p:cNvPr id="4" name="TextBox 3"/>
          <p:cNvSpPr txBox="1"/>
          <p:nvPr/>
        </p:nvSpPr>
        <p:spPr>
          <a:xfrm>
            <a:off x="152400" y="914400"/>
            <a:ext cx="8991599" cy="2031325"/>
          </a:xfrm>
          <a:prstGeom prst="rect">
            <a:avLst/>
          </a:prstGeom>
          <a:noFill/>
        </p:spPr>
        <p:txBody>
          <a:bodyPr wrap="square" rtlCol="0">
            <a:spAutoFit/>
          </a:bodyPr>
          <a:lstStyle/>
          <a:p>
            <a:r>
              <a:rPr lang="en-US" i="1"/>
              <a:t>Of all the types of cells bacteria have the simplest structure and come closest to showing us life stripped down to its essentials. Indeed, a bacterium contains essentially no organelles—not even a nucleus to hold its DNA. This property—</a:t>
            </a:r>
            <a:r>
              <a:rPr lang="en-US" b="1" i="1"/>
              <a:t>the presence or absence of a nucleus—is used as the basis for a simple but fundamental classification of all living things</a:t>
            </a:r>
            <a:r>
              <a:rPr lang="en-US" i="1"/>
              <a:t>.</a:t>
            </a:r>
          </a:p>
          <a:p>
            <a:r>
              <a:rPr lang="en-US" i="1"/>
              <a:t>Organisms whose cells do not have a nucleus are called prokaryotes (from pro, meaning “before”).</a:t>
            </a:r>
          </a:p>
          <a:p>
            <a:endParaRPr lang="en-US" i="1"/>
          </a:p>
        </p:txBody>
      </p:sp>
      <p:sp>
        <p:nvSpPr>
          <p:cNvPr id="6" name="TextBox 5"/>
          <p:cNvSpPr txBox="1"/>
          <p:nvPr/>
        </p:nvSpPr>
        <p:spPr>
          <a:xfrm>
            <a:off x="4887879" y="5075872"/>
            <a:ext cx="4281172" cy="1477328"/>
          </a:xfrm>
          <a:prstGeom prst="rect">
            <a:avLst/>
          </a:prstGeom>
          <a:noFill/>
        </p:spPr>
        <p:txBody>
          <a:bodyPr wrap="none" rtlCol="0">
            <a:spAutoFit/>
          </a:bodyPr>
          <a:lstStyle/>
          <a:p>
            <a:pPr marL="285750" indent="-285750">
              <a:buFont typeface="Arial" panose="020B0604020202020204" pitchFamily="34" charset="0"/>
              <a:buChar char="•"/>
            </a:pPr>
            <a:r>
              <a:rPr lang="en-US"/>
              <a:t>Few microns long.</a:t>
            </a:r>
          </a:p>
          <a:p>
            <a:pPr marL="285750" indent="-285750">
              <a:buFont typeface="Arial" panose="020B0604020202020204" pitchFamily="34" charset="0"/>
              <a:buChar char="•"/>
            </a:pPr>
            <a:r>
              <a:rPr lang="en-US"/>
              <a:t>No nucleus.</a:t>
            </a:r>
          </a:p>
          <a:p>
            <a:pPr marL="285750" indent="-285750">
              <a:buFont typeface="Arial" panose="020B0604020202020204" pitchFamily="34" charset="0"/>
              <a:buChar char="•"/>
            </a:pPr>
            <a:r>
              <a:rPr lang="en-US"/>
              <a:t>No intracellular organelles.</a:t>
            </a:r>
          </a:p>
          <a:p>
            <a:pPr marL="285750" indent="-285750">
              <a:buFont typeface="Arial" panose="020B0604020202020204" pitchFamily="34" charset="0"/>
              <a:buChar char="•"/>
            </a:pPr>
            <a:r>
              <a:rPr lang="en-US"/>
              <a:t>Quick cell duplication.</a:t>
            </a:r>
          </a:p>
          <a:p>
            <a:pPr marL="285750" indent="-285750">
              <a:buFont typeface="Arial" panose="020B0604020202020204" pitchFamily="34" charset="0"/>
              <a:buChar char="•"/>
            </a:pPr>
            <a:r>
              <a:rPr lang="en-US"/>
              <a:t>Single cell organism. Can make colonies.</a:t>
            </a:r>
          </a:p>
        </p:txBody>
      </p:sp>
    </p:spTree>
    <p:extLst>
      <p:ext uri="{BB962C8B-B14F-4D97-AF65-F5344CB8AC3E}">
        <p14:creationId xmlns:p14="http://schemas.microsoft.com/office/powerpoint/2010/main" val="3164738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5046278"/>
            <a:ext cx="8092918" cy="1477328"/>
          </a:xfrm>
          <a:prstGeom prst="rect">
            <a:avLst/>
          </a:prstGeom>
          <a:noFill/>
        </p:spPr>
        <p:txBody>
          <a:bodyPr wrap="square" rtlCol="0">
            <a:spAutoFit/>
          </a:bodyPr>
          <a:lstStyle/>
          <a:p>
            <a:pPr marL="285750" indent="-285750">
              <a:buFont typeface="Arial" panose="020B0604020202020204" pitchFamily="34" charset="0"/>
              <a:buChar char="•"/>
            </a:pPr>
            <a:r>
              <a:rPr lang="en-US"/>
              <a:t>Prokaryotes include </a:t>
            </a:r>
            <a:r>
              <a:rPr lang="en-US" b="1"/>
              <a:t>bacteria</a:t>
            </a:r>
            <a:r>
              <a:rPr lang="en-US"/>
              <a:t> and </a:t>
            </a:r>
            <a:r>
              <a:rPr lang="en-US" b="1"/>
              <a:t>archaea. </a:t>
            </a:r>
          </a:p>
          <a:p>
            <a:pPr marL="285750" indent="-285750">
              <a:buFont typeface="Arial" panose="020B0604020202020204" pitchFamily="34" charset="0"/>
              <a:buChar char="•"/>
            </a:pPr>
            <a:r>
              <a:rPr lang="en-US"/>
              <a:t>Archaea can live in extreme environments like concentrated brine, the hot acid of volcanic springs, pools beneath the frozen surface of Antarctica, and in the acidic, oxygen-free environment of a cow’s stomach where they break down cellulose and generate methane gas. </a:t>
            </a:r>
          </a:p>
        </p:txBody>
      </p:sp>
      <p:sp>
        <p:nvSpPr>
          <p:cNvPr id="3" name="TextBox 2"/>
          <p:cNvSpPr txBox="1"/>
          <p:nvPr/>
        </p:nvSpPr>
        <p:spPr>
          <a:xfrm>
            <a:off x="0" y="152400"/>
            <a:ext cx="9144000" cy="1200329"/>
          </a:xfrm>
          <a:prstGeom prst="rect">
            <a:avLst/>
          </a:prstGeom>
          <a:noFill/>
        </p:spPr>
        <p:txBody>
          <a:bodyPr wrap="square" rtlCol="0">
            <a:spAutoFit/>
          </a:bodyPr>
          <a:lstStyle/>
          <a:p>
            <a:pPr algn="ctr"/>
            <a:r>
              <a:rPr lang="en-US" sz="3600"/>
              <a:t>Prokaryotes are the most diverse and numerous cells on earth</a:t>
            </a:r>
          </a:p>
        </p:txBody>
      </p:sp>
      <p:sp>
        <p:nvSpPr>
          <p:cNvPr id="4" name="TextBox 3"/>
          <p:cNvSpPr txBox="1"/>
          <p:nvPr/>
        </p:nvSpPr>
        <p:spPr>
          <a:xfrm>
            <a:off x="228600" y="1526508"/>
            <a:ext cx="5334000" cy="2585323"/>
          </a:xfrm>
          <a:prstGeom prst="rect">
            <a:avLst/>
          </a:prstGeom>
          <a:noFill/>
        </p:spPr>
        <p:txBody>
          <a:bodyPr wrap="square" rtlCol="0">
            <a:spAutoFit/>
          </a:bodyPr>
          <a:lstStyle/>
          <a:p>
            <a:pPr marL="285750" indent="-285750">
              <a:buFont typeface="Arial" panose="020B0604020202020204" pitchFamily="34" charset="0"/>
              <a:buChar char="•"/>
            </a:pPr>
            <a:r>
              <a:rPr lang="en-US"/>
              <a:t>Aerobic.</a:t>
            </a:r>
          </a:p>
          <a:p>
            <a:pPr marL="285750" indent="-285750">
              <a:buFont typeface="Arial" panose="020B0604020202020204" pitchFamily="34" charset="0"/>
              <a:buChar char="•"/>
            </a:pPr>
            <a:r>
              <a:rPr lang="en-US"/>
              <a:t>Anaerobic.</a:t>
            </a:r>
          </a:p>
          <a:p>
            <a:pPr marL="285750" indent="-285750">
              <a:buFont typeface="Arial" panose="020B0604020202020204" pitchFamily="34" charset="0"/>
              <a:buChar char="•"/>
            </a:pPr>
            <a:r>
              <a:rPr lang="en-US"/>
              <a:t>some prokaryotes can live entirely on inorganic substances: they can get their carbon from CO</a:t>
            </a:r>
            <a:r>
              <a:rPr lang="en-US" baseline="-25000"/>
              <a:t>2</a:t>
            </a:r>
            <a:r>
              <a:rPr lang="en-US"/>
              <a:t> in the atmosphere, their nitrogen from atmospheric N2, and their oxygen, hydrogen, sulfur, and phosphorus from air, water, and inorganic minerals.</a:t>
            </a:r>
          </a:p>
          <a:p>
            <a:pPr marL="1200150" lvl="2" indent="-285750">
              <a:buFont typeface="Arial" panose="020B0604020202020204" pitchFamily="34" charset="0"/>
              <a:buChar char="•"/>
            </a:pPr>
            <a:r>
              <a:rPr lang="en-US"/>
              <a:t>Photosynthetic.</a:t>
            </a:r>
          </a:p>
          <a:p>
            <a:pPr marL="1200150" lvl="2" indent="-285750">
              <a:buFont typeface="Arial" panose="020B0604020202020204" pitchFamily="34" charset="0"/>
              <a:buChar char="•"/>
            </a:pPr>
            <a:r>
              <a:rPr lang="en-US"/>
              <a:t>Chemoautotrophs.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0230" y="1524000"/>
            <a:ext cx="1763688"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067" y="3798492"/>
            <a:ext cx="4429933" cy="931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8279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2400"/>
            <a:ext cx="9144000" cy="646331"/>
          </a:xfrm>
          <a:prstGeom prst="rect">
            <a:avLst/>
          </a:prstGeom>
          <a:noFill/>
        </p:spPr>
        <p:txBody>
          <a:bodyPr wrap="square" rtlCol="0">
            <a:spAutoFit/>
          </a:bodyPr>
          <a:lstStyle/>
          <a:p>
            <a:pPr algn="ctr"/>
            <a:r>
              <a:rPr lang="en-US" sz="3600"/>
              <a:t>The eukaryotic cells</a:t>
            </a:r>
          </a:p>
        </p:txBody>
      </p:sp>
      <p:pic>
        <p:nvPicPr>
          <p:cNvPr id="7" name="Picture 2" descr="figure 1-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466" y="2267129"/>
            <a:ext cx="7535534" cy="4590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301389" y="1066800"/>
            <a:ext cx="7853497" cy="1200329"/>
          </a:xfrm>
          <a:prstGeom prst="rect">
            <a:avLst/>
          </a:prstGeom>
          <a:noFill/>
        </p:spPr>
        <p:txBody>
          <a:bodyPr wrap="none" rtlCol="0">
            <a:spAutoFit/>
          </a:bodyPr>
          <a:lstStyle/>
          <a:p>
            <a:pPr marL="285750" indent="-285750">
              <a:buFont typeface="Arial" panose="020B0604020202020204" pitchFamily="34" charset="0"/>
              <a:buChar char="•"/>
            </a:pPr>
            <a:r>
              <a:rPr lang="en-US"/>
              <a:t>Tens of microns long.</a:t>
            </a:r>
          </a:p>
          <a:p>
            <a:pPr marL="285750" indent="-285750">
              <a:buFont typeface="Arial" panose="020B0604020202020204" pitchFamily="34" charset="0"/>
              <a:buChar char="•"/>
            </a:pPr>
            <a:r>
              <a:rPr lang="en-US"/>
              <a:t>Has nucleus.</a:t>
            </a:r>
          </a:p>
          <a:p>
            <a:pPr marL="285750" indent="-285750">
              <a:buFont typeface="Arial" panose="020B0604020202020204" pitchFamily="34" charset="0"/>
              <a:buChar char="•"/>
            </a:pPr>
            <a:r>
              <a:rPr lang="en-US"/>
              <a:t>Diverse types of intracellular organelles (Compartmentalization).</a:t>
            </a:r>
          </a:p>
          <a:p>
            <a:pPr marL="285750" indent="-285750">
              <a:buFont typeface="Arial" panose="020B0604020202020204" pitchFamily="34" charset="0"/>
              <a:buChar char="•"/>
            </a:pPr>
            <a:r>
              <a:rPr lang="en-US"/>
              <a:t>Single celled (amoeba, yeast), or multi cell organisms like plant, animal, human.</a:t>
            </a:r>
          </a:p>
        </p:txBody>
      </p:sp>
      <p:sp>
        <p:nvSpPr>
          <p:cNvPr id="2" name="TextBox 1"/>
          <p:cNvSpPr txBox="1"/>
          <p:nvPr/>
        </p:nvSpPr>
        <p:spPr>
          <a:xfrm>
            <a:off x="116747" y="685800"/>
            <a:ext cx="9144000" cy="646331"/>
          </a:xfrm>
          <a:prstGeom prst="rect">
            <a:avLst/>
          </a:prstGeom>
          <a:noFill/>
        </p:spPr>
        <p:txBody>
          <a:bodyPr wrap="square" rtlCol="0">
            <a:spAutoFit/>
          </a:bodyPr>
          <a:lstStyle/>
          <a:p>
            <a:r>
              <a:rPr lang="en-US" i="1"/>
              <a:t>Eukaryotes (from the Greek words </a:t>
            </a:r>
            <a:r>
              <a:rPr lang="en-US" i="1" err="1"/>
              <a:t>eu</a:t>
            </a:r>
            <a:r>
              <a:rPr lang="en-US" i="1"/>
              <a:t>, meaning “well” or “truly,” and </a:t>
            </a:r>
            <a:r>
              <a:rPr lang="en-US" i="1" err="1"/>
              <a:t>karyon</a:t>
            </a:r>
            <a:r>
              <a:rPr lang="en-US" i="1"/>
              <a:t>, a “kernel” or “nucleus”). </a:t>
            </a:r>
          </a:p>
        </p:txBody>
      </p:sp>
    </p:spTree>
    <p:extLst>
      <p:ext uri="{BB962C8B-B14F-4D97-AF65-F5344CB8AC3E}">
        <p14:creationId xmlns:p14="http://schemas.microsoft.com/office/powerpoint/2010/main" val="3481407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Figure 11-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8531225"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9571"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b="0">
                <a:latin typeface="Arial" charset="0"/>
              </a:rPr>
              <a:t>Figure 11-2 </a:t>
            </a:r>
            <a:r>
              <a:rPr lang="en-US" sz="1100" b="0" i="1">
                <a:latin typeface="Arial" charset="0"/>
              </a:rPr>
              <a:t> Essential Cell Biology </a:t>
            </a:r>
            <a:r>
              <a:rPr lang="en-US" sz="1100" b="0">
                <a:latin typeface="Arial" charset="0"/>
              </a:rPr>
              <a:t>(© Garland Science 2010)</a:t>
            </a:r>
          </a:p>
        </p:txBody>
      </p:sp>
      <p:sp>
        <p:nvSpPr>
          <p:cNvPr id="4" name="TextBox 3"/>
          <p:cNvSpPr txBox="1"/>
          <p:nvPr/>
        </p:nvSpPr>
        <p:spPr>
          <a:xfrm>
            <a:off x="13771" y="229850"/>
            <a:ext cx="9130229" cy="646331"/>
          </a:xfrm>
          <a:prstGeom prst="rect">
            <a:avLst/>
          </a:prstGeom>
          <a:noFill/>
        </p:spPr>
        <p:txBody>
          <a:bodyPr wrap="square" rtlCol="0">
            <a:spAutoFit/>
          </a:bodyPr>
          <a:lstStyle/>
          <a:p>
            <a:pPr algn="ctr"/>
            <a:r>
              <a:rPr lang="en-US" sz="3600"/>
              <a:t>3 important functions of cell membrane</a:t>
            </a:r>
          </a:p>
        </p:txBody>
      </p:sp>
    </p:spTree>
    <p:extLst>
      <p:ext uri="{BB962C8B-B14F-4D97-AF65-F5344CB8AC3E}">
        <p14:creationId xmlns:p14="http://schemas.microsoft.com/office/powerpoint/2010/main" val="2390027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b="0">
                <a:latin typeface="Arial" charset="0"/>
              </a:rPr>
              <a:t>Figure 11-4 </a:t>
            </a:r>
            <a:r>
              <a:rPr lang="en-US" sz="1100" b="0" i="1">
                <a:latin typeface="Arial" charset="0"/>
              </a:rPr>
              <a:t> Essential Cell Biology </a:t>
            </a:r>
            <a:r>
              <a:rPr lang="en-US" sz="1100" b="0">
                <a:latin typeface="Arial" charset="0"/>
              </a:rPr>
              <a:t>(© Garland Science 2010)</a:t>
            </a:r>
          </a:p>
        </p:txBody>
      </p:sp>
      <p:sp>
        <p:nvSpPr>
          <p:cNvPr id="4" name="TextBox 3"/>
          <p:cNvSpPr txBox="1"/>
          <p:nvPr/>
        </p:nvSpPr>
        <p:spPr>
          <a:xfrm>
            <a:off x="13771" y="229850"/>
            <a:ext cx="9130229" cy="1200329"/>
          </a:xfrm>
          <a:prstGeom prst="rect">
            <a:avLst/>
          </a:prstGeom>
          <a:noFill/>
        </p:spPr>
        <p:txBody>
          <a:bodyPr wrap="square" rtlCol="0">
            <a:spAutoFit/>
          </a:bodyPr>
          <a:lstStyle/>
          <a:p>
            <a:pPr algn="ctr"/>
            <a:r>
              <a:rPr lang="en-US" sz="3600" err="1"/>
              <a:t>Biomembrane</a:t>
            </a:r>
            <a:r>
              <a:rPr lang="en-US" sz="3600"/>
              <a:t> is made up of lipid, protein and small amount of sugar</a:t>
            </a:r>
          </a:p>
        </p:txBody>
      </p:sp>
      <p:sp>
        <p:nvSpPr>
          <p:cNvPr id="6" name="Rectangle 2"/>
          <p:cNvSpPr>
            <a:spLocks noChangeArrowheads="1"/>
          </p:cNvSpPr>
          <p:nvPr/>
        </p:nvSpPr>
        <p:spPr bwMode="auto">
          <a:xfrm>
            <a:off x="13771" y="5562600"/>
            <a:ext cx="90540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400"/>
              <a:t>The phospholipid bilayer serves as a lipid lake in which a variety of proteins float. This general design is known as the </a:t>
            </a:r>
            <a:r>
              <a:rPr lang="en-US" altLang="en-US" sz="1400" b="1"/>
              <a:t>fluid mosaic model.</a:t>
            </a:r>
            <a:r>
              <a:rPr lang="en-US" altLang="en-US" sz="1400"/>
              <a:t> </a:t>
            </a:r>
          </a:p>
          <a:p>
            <a:pPr eaLnBrk="1" hangingPunct="1"/>
            <a:r>
              <a:rPr lang="en-US" altLang="en-US" sz="1400"/>
              <a:t>The carbohydrates associated with membranes are attached either to the lipids or proteins. Carbohydrates are crucial in recognizing specific molecules and to protect from mechanical damage.</a:t>
            </a:r>
          </a:p>
        </p:txBody>
      </p:sp>
      <p:grpSp>
        <p:nvGrpSpPr>
          <p:cNvPr id="25" name="Group 24"/>
          <p:cNvGrpSpPr/>
          <p:nvPr/>
        </p:nvGrpSpPr>
        <p:grpSpPr>
          <a:xfrm>
            <a:off x="10885" y="1337767"/>
            <a:ext cx="9205559" cy="4072433"/>
            <a:chOff x="10885" y="1337767"/>
            <a:chExt cx="9205559" cy="4072433"/>
          </a:xfrm>
        </p:grpSpPr>
        <p:grpSp>
          <p:nvGrpSpPr>
            <p:cNvPr id="5" name="Group 4"/>
            <p:cNvGrpSpPr/>
            <p:nvPr/>
          </p:nvGrpSpPr>
          <p:grpSpPr>
            <a:xfrm>
              <a:off x="304800" y="1412931"/>
              <a:ext cx="8531225" cy="3997269"/>
              <a:chOff x="304800" y="1412931"/>
              <a:chExt cx="8531225" cy="3997269"/>
            </a:xfrm>
          </p:grpSpPr>
          <p:pic>
            <p:nvPicPr>
              <p:cNvPr id="111618" name="Picture 2" descr="Figure 1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827212"/>
                <a:ext cx="8531225" cy="358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4578885" y="1412931"/>
                <a:ext cx="644652" cy="811930"/>
                <a:chOff x="2708147" y="1826409"/>
                <a:chExt cx="644652" cy="811930"/>
              </a:xfrm>
            </p:grpSpPr>
            <p:grpSp>
              <p:nvGrpSpPr>
                <p:cNvPr id="9" name="Group 8"/>
                <p:cNvGrpSpPr/>
                <p:nvPr/>
              </p:nvGrpSpPr>
              <p:grpSpPr>
                <a:xfrm>
                  <a:off x="2708147" y="2028739"/>
                  <a:ext cx="644652" cy="609600"/>
                  <a:chOff x="3379427" y="2456458"/>
                  <a:chExt cx="644652" cy="609600"/>
                </a:xfrm>
              </p:grpSpPr>
              <p:sp>
                <p:nvSpPr>
                  <p:cNvPr id="13" name="Hexagon 12"/>
                  <p:cNvSpPr/>
                  <p:nvPr/>
                </p:nvSpPr>
                <p:spPr>
                  <a:xfrm rot="2640127">
                    <a:off x="3379427" y="2456458"/>
                    <a:ext cx="187452" cy="15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p:cNvSpPr/>
                  <p:nvPr/>
                </p:nvSpPr>
                <p:spPr>
                  <a:xfrm rot="2640127">
                    <a:off x="3531827" y="2608858"/>
                    <a:ext cx="187452" cy="15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xagon 14"/>
                  <p:cNvSpPr/>
                  <p:nvPr/>
                </p:nvSpPr>
                <p:spPr>
                  <a:xfrm rot="2640127">
                    <a:off x="3684227" y="2761258"/>
                    <a:ext cx="187452" cy="15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5"/>
                  <p:cNvSpPr/>
                  <p:nvPr/>
                </p:nvSpPr>
                <p:spPr>
                  <a:xfrm rot="2640127">
                    <a:off x="3836627" y="2913658"/>
                    <a:ext cx="187452" cy="15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rot="15798666">
                  <a:off x="2944004" y="1843935"/>
                  <a:ext cx="339852" cy="304800"/>
                  <a:chOff x="3989027" y="3066058"/>
                  <a:chExt cx="339852" cy="304800"/>
                </a:xfrm>
              </p:grpSpPr>
              <p:sp>
                <p:nvSpPr>
                  <p:cNvPr id="11" name="Hexagon 10"/>
                  <p:cNvSpPr/>
                  <p:nvPr/>
                </p:nvSpPr>
                <p:spPr>
                  <a:xfrm rot="2640127">
                    <a:off x="3989027" y="3066058"/>
                    <a:ext cx="187452" cy="15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rot="2640127">
                    <a:off x="4141427" y="3218458"/>
                    <a:ext cx="187452" cy="15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 name="Group 16"/>
              <p:cNvGrpSpPr/>
              <p:nvPr/>
            </p:nvGrpSpPr>
            <p:grpSpPr>
              <a:xfrm rot="15811835">
                <a:off x="6349550" y="1465971"/>
                <a:ext cx="797052" cy="762000"/>
                <a:chOff x="4979627" y="2968625"/>
                <a:chExt cx="797052" cy="762000"/>
              </a:xfrm>
            </p:grpSpPr>
            <p:sp>
              <p:nvSpPr>
                <p:cNvPr id="18" name="Hexagon 17"/>
                <p:cNvSpPr/>
                <p:nvPr/>
              </p:nvSpPr>
              <p:spPr>
                <a:xfrm rot="2640127">
                  <a:off x="4979627" y="2968625"/>
                  <a:ext cx="187452" cy="15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xagon 18"/>
                <p:cNvSpPr/>
                <p:nvPr/>
              </p:nvSpPr>
              <p:spPr>
                <a:xfrm rot="2640127">
                  <a:off x="5132027" y="3121025"/>
                  <a:ext cx="187452" cy="15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Hexagon 19"/>
                <p:cNvSpPr/>
                <p:nvPr/>
              </p:nvSpPr>
              <p:spPr>
                <a:xfrm rot="2640127">
                  <a:off x="5284427" y="3273425"/>
                  <a:ext cx="187452" cy="15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p:cNvSpPr/>
                <p:nvPr/>
              </p:nvSpPr>
              <p:spPr>
                <a:xfrm rot="2640127">
                  <a:off x="5436827" y="3425825"/>
                  <a:ext cx="187452" cy="15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p:cNvSpPr/>
                <p:nvPr/>
              </p:nvSpPr>
              <p:spPr>
                <a:xfrm rot="2640127">
                  <a:off x="5589227" y="3578225"/>
                  <a:ext cx="187452" cy="152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Box 1"/>
            <p:cNvSpPr txBox="1"/>
            <p:nvPr/>
          </p:nvSpPr>
          <p:spPr>
            <a:xfrm>
              <a:off x="10885" y="3810000"/>
              <a:ext cx="1153886" cy="923330"/>
            </a:xfrm>
            <a:prstGeom prst="rect">
              <a:avLst/>
            </a:prstGeom>
            <a:noFill/>
          </p:spPr>
          <p:txBody>
            <a:bodyPr wrap="square" rtlCol="0">
              <a:spAutoFit/>
            </a:bodyPr>
            <a:lstStyle/>
            <a:p>
              <a:r>
                <a:rPr lang="en-US" i="1"/>
                <a:t>Two molecule thin</a:t>
              </a:r>
            </a:p>
          </p:txBody>
        </p:sp>
        <p:cxnSp>
          <p:nvCxnSpPr>
            <p:cNvPr id="23" name="Straight Connector 22"/>
            <p:cNvCxnSpPr/>
            <p:nvPr/>
          </p:nvCxnSpPr>
          <p:spPr>
            <a:xfrm>
              <a:off x="7134119" y="1509769"/>
              <a:ext cx="5620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728857" y="1337767"/>
              <a:ext cx="1487587" cy="338554"/>
            </a:xfrm>
            <a:prstGeom prst="rect">
              <a:avLst/>
            </a:prstGeom>
            <a:noFill/>
          </p:spPr>
          <p:txBody>
            <a:bodyPr wrap="none" rtlCol="0">
              <a:spAutoFit/>
            </a:bodyPr>
            <a:lstStyle/>
            <a:p>
              <a:r>
                <a:rPr lang="en-US" sz="1600" b="1"/>
                <a:t>Sugar molecule</a:t>
              </a:r>
            </a:p>
          </p:txBody>
        </p:sp>
      </p:grpSp>
    </p:spTree>
    <p:extLst>
      <p:ext uri="{BB962C8B-B14F-4D97-AF65-F5344CB8AC3E}">
        <p14:creationId xmlns:p14="http://schemas.microsoft.com/office/powerpoint/2010/main" val="3757794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Figure 11-07"/>
          <p:cNvPicPr>
            <a:picLocks noChangeAspect="1" noChangeArrowheads="1"/>
          </p:cNvPicPr>
          <p:nvPr/>
        </p:nvPicPr>
        <p:blipFill rotWithShape="1">
          <a:blip r:embed="rId3">
            <a:extLst>
              <a:ext uri="{28A0092B-C50C-407E-A947-70E740481C1C}">
                <a14:useLocalDpi xmlns:a14="http://schemas.microsoft.com/office/drawing/2010/main" val="0"/>
              </a:ext>
            </a:extLst>
          </a:blip>
          <a:srcRect r="28785"/>
          <a:stretch/>
        </p:blipFill>
        <p:spPr bwMode="auto">
          <a:xfrm>
            <a:off x="239883" y="1143000"/>
            <a:ext cx="4713117" cy="5479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691"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b="0">
                <a:latin typeface="Arial" charset="0"/>
              </a:rPr>
              <a:t>Figure 11-7 </a:t>
            </a:r>
            <a:r>
              <a:rPr lang="en-US" sz="1100" b="0" i="1">
                <a:latin typeface="Arial" charset="0"/>
              </a:rPr>
              <a:t> Essential Cell Biology </a:t>
            </a:r>
            <a:r>
              <a:rPr lang="en-US" sz="1100" b="0">
                <a:latin typeface="Arial" charset="0"/>
              </a:rPr>
              <a:t>(© Garland Science 2010)</a:t>
            </a:r>
          </a:p>
        </p:txBody>
      </p:sp>
      <p:sp>
        <p:nvSpPr>
          <p:cNvPr id="4" name="TextBox 3"/>
          <p:cNvSpPr txBox="1"/>
          <p:nvPr/>
        </p:nvSpPr>
        <p:spPr>
          <a:xfrm>
            <a:off x="13771" y="229850"/>
            <a:ext cx="9130229" cy="1200329"/>
          </a:xfrm>
          <a:prstGeom prst="rect">
            <a:avLst/>
          </a:prstGeom>
          <a:noFill/>
        </p:spPr>
        <p:txBody>
          <a:bodyPr wrap="square" rtlCol="0">
            <a:spAutoFit/>
          </a:bodyPr>
          <a:lstStyle/>
          <a:p>
            <a:pPr algn="ctr"/>
            <a:r>
              <a:rPr lang="en-US" sz="3600"/>
              <a:t>Different types of membrane lipids are all amphipathic</a:t>
            </a:r>
          </a:p>
        </p:txBody>
      </p:sp>
      <p:pic>
        <p:nvPicPr>
          <p:cNvPr id="5" name="Picture 2" descr="Figure 1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335" y="1778278"/>
            <a:ext cx="3694465" cy="4208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4406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10-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14" y="1999343"/>
            <a:ext cx="8915400" cy="2929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a:latin typeface="Arial" charset="0"/>
              </a:rPr>
              <a:t>Figure 10-6 </a:t>
            </a:r>
            <a:r>
              <a:rPr lang="en-US" sz="1100" i="1">
                <a:latin typeface="Arial" charset="0"/>
              </a:rPr>
              <a:t> Molecular Biology of the Cell</a:t>
            </a:r>
            <a:r>
              <a:rPr lang="en-US" sz="1100">
                <a:latin typeface="Arial" charset="0"/>
              </a:rPr>
              <a:t> (© Garland Science 2008)</a:t>
            </a:r>
          </a:p>
        </p:txBody>
      </p:sp>
      <p:sp>
        <p:nvSpPr>
          <p:cNvPr id="4" name="TextBox 3"/>
          <p:cNvSpPr txBox="1"/>
          <p:nvPr/>
        </p:nvSpPr>
        <p:spPr>
          <a:xfrm>
            <a:off x="0" y="197668"/>
            <a:ext cx="9144000" cy="646331"/>
          </a:xfrm>
          <a:prstGeom prst="rect">
            <a:avLst/>
          </a:prstGeom>
          <a:noFill/>
        </p:spPr>
        <p:txBody>
          <a:bodyPr wrap="square" rtlCol="0">
            <a:spAutoFit/>
          </a:bodyPr>
          <a:lstStyle/>
          <a:p>
            <a:pPr algn="ctr"/>
            <a:r>
              <a:rPr lang="en-US" sz="3600"/>
              <a:t>Hydrophilic and hydrophobic interactions</a:t>
            </a:r>
          </a:p>
        </p:txBody>
      </p:sp>
    </p:spTree>
    <p:extLst>
      <p:ext uri="{BB962C8B-B14F-4D97-AF65-F5344CB8AC3E}">
        <p14:creationId xmlns:p14="http://schemas.microsoft.com/office/powerpoint/2010/main" val="351853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a:latin typeface="Arial" charset="0"/>
              </a:rPr>
              <a:t>Figure 10-7 </a:t>
            </a:r>
            <a:r>
              <a:rPr lang="en-US" sz="1100" i="1">
                <a:latin typeface="Arial" charset="0"/>
              </a:rPr>
              <a:t> Molecular Biology of the Cell</a:t>
            </a:r>
            <a:r>
              <a:rPr lang="en-US" sz="1100">
                <a:latin typeface="Arial" charset="0"/>
              </a:rPr>
              <a:t> (© Garland Science 2008)</a:t>
            </a:r>
          </a:p>
        </p:txBody>
      </p:sp>
      <p:pic>
        <p:nvPicPr>
          <p:cNvPr id="3" name="Picture 4" descr="figure 1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906" y="1219200"/>
            <a:ext cx="8535987" cy="5260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52400"/>
            <a:ext cx="9143999" cy="646331"/>
          </a:xfrm>
          <a:prstGeom prst="rect">
            <a:avLst/>
          </a:prstGeom>
          <a:noFill/>
        </p:spPr>
        <p:txBody>
          <a:bodyPr wrap="square" rtlCol="0">
            <a:spAutoFit/>
          </a:bodyPr>
          <a:lstStyle/>
          <a:p>
            <a:pPr algn="ctr"/>
            <a:r>
              <a:rPr lang="en-US" sz="3600"/>
              <a:t>Micelle and bilayer</a:t>
            </a:r>
          </a:p>
        </p:txBody>
      </p:sp>
    </p:spTree>
    <p:extLst>
      <p:ext uri="{BB962C8B-B14F-4D97-AF65-F5344CB8AC3E}">
        <p14:creationId xmlns:p14="http://schemas.microsoft.com/office/powerpoint/2010/main" val="208491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10-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6980" y="1295400"/>
            <a:ext cx="3765933" cy="518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100">
                <a:latin typeface="Arial" charset="0"/>
              </a:rPr>
              <a:t>Figure 10-8 </a:t>
            </a:r>
            <a:r>
              <a:rPr lang="en-US" sz="1100" i="1">
                <a:latin typeface="Arial" charset="0"/>
              </a:rPr>
              <a:t> Molecular Biology of the Cell</a:t>
            </a:r>
            <a:r>
              <a:rPr lang="en-US" sz="1100">
                <a:latin typeface="Arial" charset="0"/>
              </a:rPr>
              <a:t> (© Garland Science 2008)</a:t>
            </a:r>
          </a:p>
        </p:txBody>
      </p:sp>
      <p:sp>
        <p:nvSpPr>
          <p:cNvPr id="4" name="TextBox 3"/>
          <p:cNvSpPr txBox="1"/>
          <p:nvPr/>
        </p:nvSpPr>
        <p:spPr>
          <a:xfrm>
            <a:off x="0" y="152400"/>
            <a:ext cx="9144000" cy="646331"/>
          </a:xfrm>
          <a:prstGeom prst="rect">
            <a:avLst/>
          </a:prstGeom>
          <a:noFill/>
        </p:spPr>
        <p:txBody>
          <a:bodyPr wrap="square" rtlCol="0">
            <a:spAutoFit/>
          </a:bodyPr>
          <a:lstStyle/>
          <a:p>
            <a:pPr algn="ctr"/>
            <a:r>
              <a:rPr lang="en-US" sz="3600"/>
              <a:t>Spontaneous closure of phospholipid bilayer </a:t>
            </a:r>
          </a:p>
        </p:txBody>
      </p:sp>
    </p:spTree>
    <p:extLst>
      <p:ext uri="{BB962C8B-B14F-4D97-AF65-F5344CB8AC3E}">
        <p14:creationId xmlns:p14="http://schemas.microsoft.com/office/powerpoint/2010/main" val="3795265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0"/>
            <a:ext cx="9266832" cy="3631763"/>
          </a:xfrm>
          <a:prstGeom prst="rect">
            <a:avLst/>
          </a:prstGeom>
          <a:noFill/>
        </p:spPr>
        <p:txBody>
          <a:bodyPr wrap="none" rtlCol="0">
            <a:spAutoFit/>
          </a:bodyPr>
          <a:lstStyle/>
          <a:p>
            <a:r>
              <a:rPr lang="en-US" sz="2300" b="1">
                <a:solidFill>
                  <a:srgbClr val="0070C0"/>
                </a:solidFill>
              </a:rPr>
              <a:t>Questions about Life on Earth: </a:t>
            </a:r>
          </a:p>
          <a:p>
            <a:r>
              <a:rPr lang="en-US" sz="2300"/>
              <a:t>   How did the life originate? </a:t>
            </a:r>
          </a:p>
          <a:p>
            <a:r>
              <a:rPr lang="en-US" sz="2300"/>
              <a:t>   How stunning diversity of life produced by billions of years of evolution? </a:t>
            </a:r>
          </a:p>
          <a:p>
            <a:r>
              <a:rPr lang="en-US" sz="2300"/>
              <a:t>   How life made home in every conceivable habitat on earth? </a:t>
            </a:r>
          </a:p>
          <a:p>
            <a:endParaRPr lang="en-US" sz="2300"/>
          </a:p>
          <a:p>
            <a:r>
              <a:rPr lang="en-US" sz="2300" b="1">
                <a:solidFill>
                  <a:srgbClr val="0070C0"/>
                </a:solidFill>
              </a:rPr>
              <a:t>Questions we have about ourselves: </a:t>
            </a:r>
          </a:p>
          <a:p>
            <a:r>
              <a:rPr lang="en-US" sz="2300"/>
              <a:t>   Where did we come from? </a:t>
            </a:r>
          </a:p>
          <a:p>
            <a:r>
              <a:rPr lang="en-US" sz="2300"/>
              <a:t>   How do we develop from a single fertilized egg cell? </a:t>
            </a:r>
          </a:p>
          <a:p>
            <a:r>
              <a:rPr lang="en-US" sz="2300"/>
              <a:t>   How is each of us similar to—yet different from—everyone else on Earth? </a:t>
            </a:r>
          </a:p>
          <a:p>
            <a:r>
              <a:rPr lang="en-US" sz="2300"/>
              <a:t>   Why do we get sick, grow old, and die?</a:t>
            </a:r>
          </a:p>
        </p:txBody>
      </p:sp>
      <p:sp>
        <p:nvSpPr>
          <p:cNvPr id="3" name="TextBox 2"/>
          <p:cNvSpPr txBox="1"/>
          <p:nvPr/>
        </p:nvSpPr>
        <p:spPr>
          <a:xfrm>
            <a:off x="0" y="141514"/>
            <a:ext cx="9144000" cy="646331"/>
          </a:xfrm>
          <a:prstGeom prst="rect">
            <a:avLst/>
          </a:prstGeom>
          <a:noFill/>
        </p:spPr>
        <p:txBody>
          <a:bodyPr wrap="square" rtlCol="0">
            <a:spAutoFit/>
          </a:bodyPr>
          <a:lstStyle/>
          <a:p>
            <a:pPr algn="ctr"/>
            <a:r>
              <a:rPr lang="en-US" sz="3600"/>
              <a:t>Wondering questions on life</a:t>
            </a:r>
          </a:p>
        </p:txBody>
      </p:sp>
    </p:spTree>
    <p:extLst>
      <p:ext uri="{BB962C8B-B14F-4D97-AF65-F5344CB8AC3E}">
        <p14:creationId xmlns:p14="http://schemas.microsoft.com/office/powerpoint/2010/main" val="1337762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gure 1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01" y="2286000"/>
            <a:ext cx="8788137" cy="317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76200"/>
            <a:ext cx="9144000" cy="646331"/>
          </a:xfrm>
          <a:prstGeom prst="rect">
            <a:avLst/>
          </a:prstGeom>
          <a:noFill/>
        </p:spPr>
        <p:txBody>
          <a:bodyPr wrap="square" rtlCol="0">
            <a:spAutoFit/>
          </a:bodyPr>
          <a:lstStyle/>
          <a:p>
            <a:pPr algn="ctr"/>
            <a:r>
              <a:rPr lang="en-US" sz="3600"/>
              <a:t>Membrane proteins</a:t>
            </a:r>
          </a:p>
        </p:txBody>
      </p:sp>
      <p:sp>
        <p:nvSpPr>
          <p:cNvPr id="3" name="TextBox 2"/>
          <p:cNvSpPr txBox="1"/>
          <p:nvPr/>
        </p:nvSpPr>
        <p:spPr>
          <a:xfrm>
            <a:off x="347631" y="1166183"/>
            <a:ext cx="8491569" cy="523220"/>
          </a:xfrm>
          <a:prstGeom prst="rect">
            <a:avLst/>
          </a:prstGeom>
          <a:noFill/>
        </p:spPr>
        <p:txBody>
          <a:bodyPr wrap="square" rtlCol="0">
            <a:spAutoFit/>
          </a:bodyPr>
          <a:lstStyle/>
          <a:p>
            <a:r>
              <a:rPr lang="en-US" sz="2800"/>
              <a:t>30% of protein coding genes code for membrane proteins </a:t>
            </a:r>
          </a:p>
        </p:txBody>
      </p:sp>
    </p:spTree>
    <p:extLst>
      <p:ext uri="{BB962C8B-B14F-4D97-AF65-F5344CB8AC3E}">
        <p14:creationId xmlns:p14="http://schemas.microsoft.com/office/powerpoint/2010/main" val="72448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2399"/>
            <a:ext cx="9144000" cy="646331"/>
          </a:xfrm>
          <a:prstGeom prst="rect">
            <a:avLst/>
          </a:prstGeom>
        </p:spPr>
        <p:txBody>
          <a:bodyPr wrap="square">
            <a:spAutoFit/>
          </a:bodyPr>
          <a:lstStyle/>
          <a:p>
            <a:pPr algn="ctr"/>
            <a:r>
              <a:rPr lang="en-US" sz="3600"/>
              <a:t>Function of membrane Proteins</a:t>
            </a:r>
          </a:p>
        </p:txBody>
      </p:sp>
      <p:sp>
        <p:nvSpPr>
          <p:cNvPr id="2" name="TextBox 1"/>
          <p:cNvSpPr txBox="1"/>
          <p:nvPr/>
        </p:nvSpPr>
        <p:spPr>
          <a:xfrm>
            <a:off x="838200" y="1600200"/>
            <a:ext cx="7620000" cy="3785652"/>
          </a:xfrm>
          <a:prstGeom prst="rect">
            <a:avLst/>
          </a:prstGeom>
          <a:noFill/>
        </p:spPr>
        <p:txBody>
          <a:bodyPr wrap="square" rtlCol="0">
            <a:spAutoFit/>
          </a:bodyPr>
          <a:lstStyle/>
          <a:p>
            <a:r>
              <a:rPr lang="en-US" sz="2400" b="1"/>
              <a:t>Adhesion/anchoring protein </a:t>
            </a:r>
            <a:r>
              <a:rPr lang="en-US" sz="2400"/>
              <a:t>Membrane protein that helps cells stick together in tissues.</a:t>
            </a:r>
          </a:p>
          <a:p>
            <a:r>
              <a:rPr lang="en-US" sz="2400" b="1"/>
              <a:t>Enzyme</a:t>
            </a:r>
            <a:r>
              <a:rPr lang="en-US" sz="2400"/>
              <a:t> Molecule that speeds a chemical process without</a:t>
            </a:r>
          </a:p>
          <a:p>
            <a:r>
              <a:rPr lang="en-US" sz="2400"/>
              <a:t>being changed by it.</a:t>
            </a:r>
          </a:p>
          <a:p>
            <a:r>
              <a:rPr lang="en-US" sz="2400" b="1"/>
              <a:t>Receptor protein</a:t>
            </a:r>
            <a:r>
              <a:rPr lang="en-US" sz="2400"/>
              <a:t> Plasma membrane protein that binds to a</a:t>
            </a:r>
          </a:p>
          <a:p>
            <a:r>
              <a:rPr lang="en-US" sz="2400"/>
              <a:t>particular substance outside of the cell.</a:t>
            </a:r>
          </a:p>
          <a:p>
            <a:r>
              <a:rPr lang="en-US" sz="2400" b="1"/>
              <a:t>Recognition protein</a:t>
            </a:r>
            <a:r>
              <a:rPr lang="en-US" sz="2400"/>
              <a:t> Plasma membrane protein that tags a</a:t>
            </a:r>
          </a:p>
          <a:p>
            <a:r>
              <a:rPr lang="en-US" sz="2400"/>
              <a:t>cell as belonging to self (one’s own body).</a:t>
            </a:r>
          </a:p>
          <a:p>
            <a:r>
              <a:rPr lang="en-US" sz="2400" b="1"/>
              <a:t>Transport protein</a:t>
            </a:r>
            <a:r>
              <a:rPr lang="en-US" sz="2400"/>
              <a:t> </a:t>
            </a:r>
            <a:r>
              <a:rPr lang="en-US" sz="2400" err="1"/>
              <a:t>Protein</a:t>
            </a:r>
            <a:r>
              <a:rPr lang="en-US" sz="2400"/>
              <a:t> that passively or actively assists</a:t>
            </a:r>
          </a:p>
          <a:p>
            <a:r>
              <a:rPr lang="en-US" sz="2400"/>
              <a:t>specific ions or molecules across a membrane.</a:t>
            </a:r>
          </a:p>
        </p:txBody>
      </p:sp>
    </p:spTree>
    <p:extLst>
      <p:ext uri="{BB962C8B-B14F-4D97-AF65-F5344CB8AC3E}">
        <p14:creationId xmlns:p14="http://schemas.microsoft.com/office/powerpoint/2010/main" val="2094109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1" y="115669"/>
            <a:ext cx="8763000" cy="646331"/>
          </a:xfrm>
          <a:prstGeom prst="rect">
            <a:avLst/>
          </a:prstGeom>
          <a:noFill/>
        </p:spPr>
        <p:txBody>
          <a:bodyPr wrap="square" rtlCol="0">
            <a:spAutoFit/>
          </a:bodyPr>
          <a:lstStyle/>
          <a:p>
            <a:pPr algn="ctr"/>
            <a:r>
              <a:rPr lang="en-US" sz="3600"/>
              <a:t>Evolution of nuclear membrane and ER</a:t>
            </a:r>
          </a:p>
        </p:txBody>
      </p:sp>
      <p:pic>
        <p:nvPicPr>
          <p:cNvPr id="4" name="Picture 4" descr="figure 12-04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1263650"/>
            <a:ext cx="8535987" cy="432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704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506929" y="685800"/>
            <a:ext cx="3626185" cy="1015663"/>
          </a:xfrm>
          <a:prstGeom prst="rect">
            <a:avLst/>
          </a:prstGeom>
          <a:noFill/>
        </p:spPr>
        <p:txBody>
          <a:bodyPr wrap="none" rtlCol="0">
            <a:spAutoFit/>
          </a:bodyPr>
          <a:lstStyle/>
          <a:p>
            <a:r>
              <a:rPr lang="en-US" sz="2000">
                <a:solidFill>
                  <a:schemeClr val="bg1"/>
                </a:solidFill>
              </a:rPr>
              <a:t>Double membrane compartment</a:t>
            </a:r>
          </a:p>
          <a:p>
            <a:pPr marL="342900" indent="-342900">
              <a:buAutoNum type="arabicPeriod"/>
            </a:pPr>
            <a:r>
              <a:rPr lang="en-US" sz="2000">
                <a:solidFill>
                  <a:schemeClr val="bg1"/>
                </a:solidFill>
              </a:rPr>
              <a:t>Protects DNA</a:t>
            </a:r>
          </a:p>
          <a:p>
            <a:pPr marL="342900" indent="-342900">
              <a:buAutoNum type="arabicPeriod"/>
            </a:pPr>
            <a:r>
              <a:rPr lang="en-US" sz="2000">
                <a:solidFill>
                  <a:schemeClr val="bg1"/>
                </a:solidFill>
              </a:rPr>
              <a:t>Isolate DNA from regulators</a:t>
            </a:r>
          </a:p>
        </p:txBody>
      </p:sp>
      <p:sp>
        <p:nvSpPr>
          <p:cNvPr id="4" name="TextBox 3"/>
          <p:cNvSpPr txBox="1"/>
          <p:nvPr/>
        </p:nvSpPr>
        <p:spPr>
          <a:xfrm>
            <a:off x="0" y="115669"/>
            <a:ext cx="9133114" cy="646331"/>
          </a:xfrm>
          <a:prstGeom prst="rect">
            <a:avLst/>
          </a:prstGeom>
          <a:noFill/>
        </p:spPr>
        <p:txBody>
          <a:bodyPr wrap="square" rtlCol="0">
            <a:spAutoFit/>
          </a:bodyPr>
          <a:lstStyle/>
          <a:p>
            <a:pPr algn="ctr"/>
            <a:r>
              <a:rPr lang="en-US" sz="3600"/>
              <a:t>The nucleus</a:t>
            </a:r>
          </a:p>
        </p:txBody>
      </p:sp>
      <p:sp>
        <p:nvSpPr>
          <p:cNvPr id="2" name="TextBox 1"/>
          <p:cNvSpPr txBox="1"/>
          <p:nvPr/>
        </p:nvSpPr>
        <p:spPr>
          <a:xfrm>
            <a:off x="0" y="5874603"/>
            <a:ext cx="9133114" cy="830997"/>
          </a:xfrm>
          <a:prstGeom prst="rect">
            <a:avLst/>
          </a:prstGeom>
          <a:noFill/>
        </p:spPr>
        <p:txBody>
          <a:bodyPr wrap="square" rtlCol="0">
            <a:spAutoFit/>
          </a:bodyPr>
          <a:lstStyle/>
          <a:p>
            <a:pPr algn="just"/>
            <a:r>
              <a:rPr lang="en-US" sz="1600"/>
              <a:t>Living things depend on accurate, appropriate information-to respond appropriately to changing conditions and maintain a constant internal environment. In the cell information is stored in the sequence of nucleotides in DNA molecules. Most of the DNA in eukaryotic cells resides in the nucleus. </a:t>
            </a:r>
          </a:p>
        </p:txBody>
      </p:sp>
    </p:spTree>
    <p:extLst>
      <p:ext uri="{BB962C8B-B14F-4D97-AF65-F5344CB8AC3E}">
        <p14:creationId xmlns:p14="http://schemas.microsoft.com/office/powerpoint/2010/main" val="2775276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5669"/>
            <a:ext cx="9144000" cy="646331"/>
          </a:xfrm>
          <a:prstGeom prst="rect">
            <a:avLst/>
          </a:prstGeom>
          <a:noFill/>
        </p:spPr>
        <p:txBody>
          <a:bodyPr wrap="square" rtlCol="0">
            <a:spAutoFit/>
          </a:bodyPr>
          <a:lstStyle/>
          <a:p>
            <a:pPr algn="ctr"/>
            <a:r>
              <a:rPr lang="en-US" sz="3600"/>
              <a:t>Structure and function of nucleus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04" y="1752600"/>
            <a:ext cx="3969239" cy="2590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114800" y="762000"/>
            <a:ext cx="4495800" cy="5016758"/>
          </a:xfrm>
          <a:prstGeom prst="rect">
            <a:avLst/>
          </a:prstGeom>
          <a:noFill/>
        </p:spPr>
        <p:txBody>
          <a:bodyPr wrap="square" rtlCol="0">
            <a:spAutoFit/>
          </a:bodyPr>
          <a:lstStyle/>
          <a:p>
            <a:pPr algn="just"/>
            <a:r>
              <a:rPr lang="en-US" altLang="en-US" sz="1600" b="1"/>
              <a:t>Structure:</a:t>
            </a:r>
          </a:p>
          <a:p>
            <a:pPr marL="342900" indent="-342900" algn="just">
              <a:buFont typeface="+mj-lt"/>
              <a:buAutoNum type="arabicPeriod"/>
            </a:pPr>
            <a:r>
              <a:rPr lang="en-US" altLang="en-US" sz="1600"/>
              <a:t>The  single nucleus is usually the largest organelle in a cell.</a:t>
            </a:r>
            <a:endParaRPr lang="en-US" sz="1600"/>
          </a:p>
          <a:p>
            <a:pPr marL="342900" indent="-342900" algn="just">
              <a:buFont typeface="+mj-lt"/>
              <a:buAutoNum type="arabicPeriod"/>
            </a:pPr>
            <a:r>
              <a:rPr lang="en-US" sz="1600"/>
              <a:t>The nucleus is surrounded by two membranes, which together form the nuclear envelope. The nuclear envelope is continuous with the endoplasmic reticulum. </a:t>
            </a:r>
          </a:p>
          <a:p>
            <a:pPr marL="342900" indent="-342900" algn="just">
              <a:buFont typeface="+mj-lt"/>
              <a:buAutoNum type="arabicPeriod"/>
            </a:pPr>
            <a:r>
              <a:rPr lang="en-US" sz="1600"/>
              <a:t>Nuclear envelop is perforated by nuclear pores which connect the interior of the nucleus with the cytoplasm. RNA and proteins pass through these pores to enter or leave the nucleus.</a:t>
            </a:r>
          </a:p>
          <a:p>
            <a:pPr marL="342900" indent="-342900" algn="just">
              <a:buFont typeface="+mj-lt"/>
              <a:buAutoNum type="arabicPeriod"/>
            </a:pPr>
            <a:r>
              <a:rPr lang="en-US" sz="1600"/>
              <a:t>Inside the nucleus, DNA combines with proteins to form a fibrous complex called </a:t>
            </a:r>
            <a:r>
              <a:rPr lang="en-US" sz="1600" b="1"/>
              <a:t>chromatin</a:t>
            </a:r>
            <a:r>
              <a:rPr lang="en-US" sz="1600"/>
              <a:t>. Chromatin consists of exceedingly long, thin , entangled threads. Prior to cell division, the chromatin aggregates to form discrete, readily visible structures called </a:t>
            </a:r>
            <a:r>
              <a:rPr lang="en-US" sz="1600" b="1"/>
              <a:t>chromosomes</a:t>
            </a:r>
            <a:r>
              <a:rPr lang="en-US" sz="1600"/>
              <a:t>.  </a:t>
            </a:r>
          </a:p>
          <a:p>
            <a:pPr marL="342900" indent="-342900" algn="just">
              <a:buFont typeface="+mj-lt"/>
              <a:buAutoNum type="arabicPeriod"/>
            </a:pPr>
            <a:r>
              <a:rPr lang="en-US" sz="1600"/>
              <a:t>Surrounding the chromatin are water and dissolved substances collectively referred to as the </a:t>
            </a:r>
            <a:r>
              <a:rPr lang="en-US" sz="1600" b="1"/>
              <a:t>nucleoplasm</a:t>
            </a:r>
            <a:r>
              <a:rPr lang="en-US" sz="1600"/>
              <a:t>. </a:t>
            </a:r>
          </a:p>
        </p:txBody>
      </p:sp>
      <p:sp>
        <p:nvSpPr>
          <p:cNvPr id="4" name="TextBox 3"/>
          <p:cNvSpPr txBox="1"/>
          <p:nvPr/>
        </p:nvSpPr>
        <p:spPr>
          <a:xfrm>
            <a:off x="112904" y="5709393"/>
            <a:ext cx="8839200" cy="1077218"/>
          </a:xfrm>
          <a:prstGeom prst="rect">
            <a:avLst/>
          </a:prstGeom>
          <a:noFill/>
        </p:spPr>
        <p:txBody>
          <a:bodyPr wrap="square" rtlCol="0">
            <a:spAutoFit/>
          </a:bodyPr>
          <a:lstStyle/>
          <a:p>
            <a:r>
              <a:rPr lang="en-US" sz="1600" b="1"/>
              <a:t>Function:</a:t>
            </a:r>
          </a:p>
          <a:p>
            <a:pPr marL="342900" indent="-342900">
              <a:buFont typeface="+mj-lt"/>
              <a:buAutoNum type="arabicPeriod"/>
            </a:pPr>
            <a:r>
              <a:rPr lang="en-US" sz="1600"/>
              <a:t>The nucleus is the site of DNA duplication.</a:t>
            </a:r>
          </a:p>
          <a:p>
            <a:pPr marL="342900" indent="-342900">
              <a:buFont typeface="+mj-lt"/>
              <a:buAutoNum type="arabicPeriod"/>
            </a:pPr>
            <a:r>
              <a:rPr lang="en-US" sz="1600"/>
              <a:t>The nucleus is the site of transcription and genetic control of the cell’s activities.</a:t>
            </a:r>
          </a:p>
          <a:p>
            <a:pPr marL="342900" indent="-342900">
              <a:buFont typeface="+mj-lt"/>
              <a:buAutoNum type="arabicPeriod"/>
            </a:pPr>
            <a:r>
              <a:rPr lang="en-US" sz="1600"/>
              <a:t>A region within the nucleus, the </a:t>
            </a:r>
            <a:r>
              <a:rPr lang="en-US" sz="1600" b="1"/>
              <a:t>nucleolus</a:t>
            </a:r>
            <a:r>
              <a:rPr lang="en-US" sz="1600"/>
              <a:t>, is the ribosome factory.</a:t>
            </a:r>
          </a:p>
        </p:txBody>
      </p:sp>
      <p:sp>
        <p:nvSpPr>
          <p:cNvPr id="8" name="Freeform 7"/>
          <p:cNvSpPr/>
          <p:nvPr/>
        </p:nvSpPr>
        <p:spPr>
          <a:xfrm>
            <a:off x="348343" y="4114736"/>
            <a:ext cx="3615325" cy="838264"/>
          </a:xfrm>
          <a:custGeom>
            <a:avLst/>
            <a:gdLst>
              <a:gd name="connsiteX0" fmla="*/ 1937657 w 3615325"/>
              <a:gd name="connsiteY0" fmla="*/ 206893 h 838264"/>
              <a:gd name="connsiteX1" fmla="*/ 2024743 w 3615325"/>
              <a:gd name="connsiteY1" fmla="*/ 261321 h 838264"/>
              <a:gd name="connsiteX2" fmla="*/ 2100943 w 3615325"/>
              <a:gd name="connsiteY2" fmla="*/ 250435 h 838264"/>
              <a:gd name="connsiteX3" fmla="*/ 2133600 w 3615325"/>
              <a:gd name="connsiteY3" fmla="*/ 239550 h 838264"/>
              <a:gd name="connsiteX4" fmla="*/ 2231571 w 3615325"/>
              <a:gd name="connsiteY4" fmla="*/ 217778 h 838264"/>
              <a:gd name="connsiteX5" fmla="*/ 2296886 w 3615325"/>
              <a:gd name="connsiteY5" fmla="*/ 196007 h 838264"/>
              <a:gd name="connsiteX6" fmla="*/ 2373086 w 3615325"/>
              <a:gd name="connsiteY6" fmla="*/ 163350 h 838264"/>
              <a:gd name="connsiteX7" fmla="*/ 2460171 w 3615325"/>
              <a:gd name="connsiteY7" fmla="*/ 130693 h 838264"/>
              <a:gd name="connsiteX8" fmla="*/ 2536371 w 3615325"/>
              <a:gd name="connsiteY8" fmla="*/ 87150 h 838264"/>
              <a:gd name="connsiteX9" fmla="*/ 2579914 w 3615325"/>
              <a:gd name="connsiteY9" fmla="*/ 76264 h 838264"/>
              <a:gd name="connsiteX10" fmla="*/ 2645228 w 3615325"/>
              <a:gd name="connsiteY10" fmla="*/ 32721 h 838264"/>
              <a:gd name="connsiteX11" fmla="*/ 2710543 w 3615325"/>
              <a:gd name="connsiteY11" fmla="*/ 64 h 838264"/>
              <a:gd name="connsiteX12" fmla="*/ 2764971 w 3615325"/>
              <a:gd name="connsiteY12" fmla="*/ 10950 h 838264"/>
              <a:gd name="connsiteX13" fmla="*/ 2688771 w 3615325"/>
              <a:gd name="connsiteY13" fmla="*/ 108921 h 838264"/>
              <a:gd name="connsiteX14" fmla="*/ 2656114 w 3615325"/>
              <a:gd name="connsiteY14" fmla="*/ 119807 h 838264"/>
              <a:gd name="connsiteX15" fmla="*/ 2623457 w 3615325"/>
              <a:gd name="connsiteY15" fmla="*/ 141578 h 838264"/>
              <a:gd name="connsiteX16" fmla="*/ 2579914 w 3615325"/>
              <a:gd name="connsiteY16" fmla="*/ 152464 h 838264"/>
              <a:gd name="connsiteX17" fmla="*/ 2536371 w 3615325"/>
              <a:gd name="connsiteY17" fmla="*/ 174235 h 838264"/>
              <a:gd name="connsiteX18" fmla="*/ 2471057 w 3615325"/>
              <a:gd name="connsiteY18" fmla="*/ 196007 h 838264"/>
              <a:gd name="connsiteX19" fmla="*/ 2438400 w 3615325"/>
              <a:gd name="connsiteY19" fmla="*/ 206893 h 838264"/>
              <a:gd name="connsiteX20" fmla="*/ 2405743 w 3615325"/>
              <a:gd name="connsiteY20" fmla="*/ 217778 h 838264"/>
              <a:gd name="connsiteX21" fmla="*/ 2373086 w 3615325"/>
              <a:gd name="connsiteY21" fmla="*/ 228664 h 838264"/>
              <a:gd name="connsiteX22" fmla="*/ 2286000 w 3615325"/>
              <a:gd name="connsiteY22" fmla="*/ 239550 h 838264"/>
              <a:gd name="connsiteX23" fmla="*/ 2253343 w 3615325"/>
              <a:gd name="connsiteY23" fmla="*/ 250435 h 838264"/>
              <a:gd name="connsiteX24" fmla="*/ 2209800 w 3615325"/>
              <a:gd name="connsiteY24" fmla="*/ 261321 h 838264"/>
              <a:gd name="connsiteX25" fmla="*/ 2188028 w 3615325"/>
              <a:gd name="connsiteY25" fmla="*/ 283093 h 838264"/>
              <a:gd name="connsiteX26" fmla="*/ 2122714 w 3615325"/>
              <a:gd name="connsiteY26" fmla="*/ 337521 h 838264"/>
              <a:gd name="connsiteX27" fmla="*/ 2122714 w 3615325"/>
              <a:gd name="connsiteY27" fmla="*/ 402835 h 838264"/>
              <a:gd name="connsiteX28" fmla="*/ 2166257 w 3615325"/>
              <a:gd name="connsiteY28" fmla="*/ 413721 h 838264"/>
              <a:gd name="connsiteX29" fmla="*/ 2405743 w 3615325"/>
              <a:gd name="connsiteY29" fmla="*/ 391950 h 838264"/>
              <a:gd name="connsiteX30" fmla="*/ 2460171 w 3615325"/>
              <a:gd name="connsiteY30" fmla="*/ 381064 h 838264"/>
              <a:gd name="connsiteX31" fmla="*/ 2514600 w 3615325"/>
              <a:gd name="connsiteY31" fmla="*/ 348407 h 838264"/>
              <a:gd name="connsiteX32" fmla="*/ 2547257 w 3615325"/>
              <a:gd name="connsiteY32" fmla="*/ 337521 h 838264"/>
              <a:gd name="connsiteX33" fmla="*/ 2634343 w 3615325"/>
              <a:gd name="connsiteY33" fmla="*/ 283093 h 838264"/>
              <a:gd name="connsiteX34" fmla="*/ 2699657 w 3615325"/>
              <a:gd name="connsiteY34" fmla="*/ 239550 h 838264"/>
              <a:gd name="connsiteX35" fmla="*/ 2743200 w 3615325"/>
              <a:gd name="connsiteY35" fmla="*/ 228664 h 838264"/>
              <a:gd name="connsiteX36" fmla="*/ 2775857 w 3615325"/>
              <a:gd name="connsiteY36" fmla="*/ 206893 h 838264"/>
              <a:gd name="connsiteX37" fmla="*/ 2808514 w 3615325"/>
              <a:gd name="connsiteY37" fmla="*/ 196007 h 838264"/>
              <a:gd name="connsiteX38" fmla="*/ 2830286 w 3615325"/>
              <a:gd name="connsiteY38" fmla="*/ 174235 h 838264"/>
              <a:gd name="connsiteX39" fmla="*/ 2939143 w 3615325"/>
              <a:gd name="connsiteY39" fmla="*/ 152464 h 838264"/>
              <a:gd name="connsiteX40" fmla="*/ 3026228 w 3615325"/>
              <a:gd name="connsiteY40" fmla="*/ 130693 h 838264"/>
              <a:gd name="connsiteX41" fmla="*/ 3113314 w 3615325"/>
              <a:gd name="connsiteY41" fmla="*/ 108921 h 838264"/>
              <a:gd name="connsiteX42" fmla="*/ 3145971 w 3615325"/>
              <a:gd name="connsiteY42" fmla="*/ 98035 h 838264"/>
              <a:gd name="connsiteX43" fmla="*/ 3265714 w 3615325"/>
              <a:gd name="connsiteY43" fmla="*/ 87150 h 838264"/>
              <a:gd name="connsiteX44" fmla="*/ 3614057 w 3615325"/>
              <a:gd name="connsiteY44" fmla="*/ 87150 h 838264"/>
              <a:gd name="connsiteX45" fmla="*/ 3570514 w 3615325"/>
              <a:gd name="connsiteY45" fmla="*/ 174235 h 838264"/>
              <a:gd name="connsiteX46" fmla="*/ 3526971 w 3615325"/>
              <a:gd name="connsiteY46" fmla="*/ 185121 h 838264"/>
              <a:gd name="connsiteX47" fmla="*/ 3472543 w 3615325"/>
              <a:gd name="connsiteY47" fmla="*/ 206893 h 838264"/>
              <a:gd name="connsiteX48" fmla="*/ 3243943 w 3615325"/>
              <a:gd name="connsiteY48" fmla="*/ 228664 h 838264"/>
              <a:gd name="connsiteX49" fmla="*/ 3069771 w 3615325"/>
              <a:gd name="connsiteY49" fmla="*/ 261321 h 838264"/>
              <a:gd name="connsiteX50" fmla="*/ 2830286 w 3615325"/>
              <a:gd name="connsiteY50" fmla="*/ 304864 h 838264"/>
              <a:gd name="connsiteX51" fmla="*/ 2797628 w 3615325"/>
              <a:gd name="connsiteY51" fmla="*/ 315750 h 838264"/>
              <a:gd name="connsiteX52" fmla="*/ 2710543 w 3615325"/>
              <a:gd name="connsiteY52" fmla="*/ 370178 h 838264"/>
              <a:gd name="connsiteX53" fmla="*/ 2601686 w 3615325"/>
              <a:gd name="connsiteY53" fmla="*/ 402835 h 838264"/>
              <a:gd name="connsiteX54" fmla="*/ 1643743 w 3615325"/>
              <a:gd name="connsiteY54" fmla="*/ 805607 h 838264"/>
              <a:gd name="connsiteX55" fmla="*/ 1415143 w 3615325"/>
              <a:gd name="connsiteY55" fmla="*/ 838264 h 838264"/>
              <a:gd name="connsiteX56" fmla="*/ 642257 w 3615325"/>
              <a:gd name="connsiteY56" fmla="*/ 816493 h 838264"/>
              <a:gd name="connsiteX57" fmla="*/ 598714 w 3615325"/>
              <a:gd name="connsiteY57" fmla="*/ 805607 h 838264"/>
              <a:gd name="connsiteX58" fmla="*/ 391886 w 3615325"/>
              <a:gd name="connsiteY58" fmla="*/ 772950 h 838264"/>
              <a:gd name="connsiteX59" fmla="*/ 359228 w 3615325"/>
              <a:gd name="connsiteY59" fmla="*/ 762064 h 838264"/>
              <a:gd name="connsiteX60" fmla="*/ 206828 w 3615325"/>
              <a:gd name="connsiteY60" fmla="*/ 751178 h 838264"/>
              <a:gd name="connsiteX61" fmla="*/ 141514 w 3615325"/>
              <a:gd name="connsiteY61" fmla="*/ 729407 h 838264"/>
              <a:gd name="connsiteX62" fmla="*/ 87086 w 3615325"/>
              <a:gd name="connsiteY62" fmla="*/ 718521 h 838264"/>
              <a:gd name="connsiteX63" fmla="*/ 32657 w 3615325"/>
              <a:gd name="connsiteY63" fmla="*/ 696750 h 838264"/>
              <a:gd name="connsiteX64" fmla="*/ 0 w 3615325"/>
              <a:gd name="connsiteY64" fmla="*/ 685864 h 838264"/>
              <a:gd name="connsiteX65" fmla="*/ 10886 w 3615325"/>
              <a:gd name="connsiteY65" fmla="*/ 631435 h 838264"/>
              <a:gd name="connsiteX66" fmla="*/ 54428 w 3615325"/>
              <a:gd name="connsiteY66" fmla="*/ 609664 h 838264"/>
              <a:gd name="connsiteX67" fmla="*/ 163286 w 3615325"/>
              <a:gd name="connsiteY67" fmla="*/ 577007 h 838264"/>
              <a:gd name="connsiteX68" fmla="*/ 217714 w 3615325"/>
              <a:gd name="connsiteY68" fmla="*/ 555235 h 838264"/>
              <a:gd name="connsiteX69" fmla="*/ 370114 w 3615325"/>
              <a:gd name="connsiteY69" fmla="*/ 577007 h 838264"/>
              <a:gd name="connsiteX70" fmla="*/ 511628 w 3615325"/>
              <a:gd name="connsiteY70" fmla="*/ 642321 h 838264"/>
              <a:gd name="connsiteX71" fmla="*/ 544286 w 3615325"/>
              <a:gd name="connsiteY71" fmla="*/ 653207 h 838264"/>
              <a:gd name="connsiteX72" fmla="*/ 576943 w 3615325"/>
              <a:gd name="connsiteY72" fmla="*/ 674978 h 838264"/>
              <a:gd name="connsiteX73" fmla="*/ 642257 w 3615325"/>
              <a:gd name="connsiteY73" fmla="*/ 696750 h 838264"/>
              <a:gd name="connsiteX74" fmla="*/ 1066800 w 3615325"/>
              <a:gd name="connsiteY74" fmla="*/ 772950 h 838264"/>
              <a:gd name="connsiteX75" fmla="*/ 1534886 w 3615325"/>
              <a:gd name="connsiteY75" fmla="*/ 762064 h 838264"/>
              <a:gd name="connsiteX76" fmla="*/ 1621971 w 3615325"/>
              <a:gd name="connsiteY76" fmla="*/ 740293 h 838264"/>
              <a:gd name="connsiteX77" fmla="*/ 1719943 w 3615325"/>
              <a:gd name="connsiteY77" fmla="*/ 729407 h 838264"/>
              <a:gd name="connsiteX78" fmla="*/ 1807028 w 3615325"/>
              <a:gd name="connsiteY78" fmla="*/ 707635 h 838264"/>
              <a:gd name="connsiteX79" fmla="*/ 1861457 w 3615325"/>
              <a:gd name="connsiteY79" fmla="*/ 696750 h 838264"/>
              <a:gd name="connsiteX80" fmla="*/ 1992086 w 3615325"/>
              <a:gd name="connsiteY80" fmla="*/ 642321 h 838264"/>
              <a:gd name="connsiteX81" fmla="*/ 2046514 w 3615325"/>
              <a:gd name="connsiteY81" fmla="*/ 598778 h 838264"/>
              <a:gd name="connsiteX82" fmla="*/ 2068286 w 3615325"/>
              <a:gd name="connsiteY82" fmla="*/ 577007 h 838264"/>
              <a:gd name="connsiteX83" fmla="*/ 2079171 w 3615325"/>
              <a:gd name="connsiteY83" fmla="*/ 544350 h 838264"/>
              <a:gd name="connsiteX84" fmla="*/ 2057400 w 3615325"/>
              <a:gd name="connsiteY84" fmla="*/ 479035 h 838264"/>
              <a:gd name="connsiteX85" fmla="*/ 2046514 w 3615325"/>
              <a:gd name="connsiteY85" fmla="*/ 446378 h 838264"/>
              <a:gd name="connsiteX86" fmla="*/ 1970314 w 3615325"/>
              <a:gd name="connsiteY86" fmla="*/ 424607 h 838264"/>
              <a:gd name="connsiteX87" fmla="*/ 1426028 w 3615325"/>
              <a:gd name="connsiteY87" fmla="*/ 435493 h 838264"/>
              <a:gd name="connsiteX88" fmla="*/ 1382486 w 3615325"/>
              <a:gd name="connsiteY88" fmla="*/ 446378 h 838264"/>
              <a:gd name="connsiteX89" fmla="*/ 1230086 w 3615325"/>
              <a:gd name="connsiteY89" fmla="*/ 468150 h 838264"/>
              <a:gd name="connsiteX90" fmla="*/ 925286 w 3615325"/>
              <a:gd name="connsiteY90" fmla="*/ 457264 h 838264"/>
              <a:gd name="connsiteX91" fmla="*/ 870857 w 3615325"/>
              <a:gd name="connsiteY91" fmla="*/ 446378 h 838264"/>
              <a:gd name="connsiteX92" fmla="*/ 838200 w 3615325"/>
              <a:gd name="connsiteY92" fmla="*/ 424607 h 838264"/>
              <a:gd name="connsiteX93" fmla="*/ 849086 w 3615325"/>
              <a:gd name="connsiteY93" fmla="*/ 326635 h 838264"/>
              <a:gd name="connsiteX94" fmla="*/ 881743 w 3615325"/>
              <a:gd name="connsiteY94" fmla="*/ 315750 h 838264"/>
              <a:gd name="connsiteX95" fmla="*/ 968828 w 3615325"/>
              <a:gd name="connsiteY95" fmla="*/ 337521 h 838264"/>
              <a:gd name="connsiteX96" fmla="*/ 1066800 w 3615325"/>
              <a:gd name="connsiteY96" fmla="*/ 348407 h 838264"/>
              <a:gd name="connsiteX97" fmla="*/ 1143000 w 3615325"/>
              <a:gd name="connsiteY97" fmla="*/ 359293 h 838264"/>
              <a:gd name="connsiteX98" fmla="*/ 1208314 w 3615325"/>
              <a:gd name="connsiteY98" fmla="*/ 370178 h 838264"/>
              <a:gd name="connsiteX99" fmla="*/ 1317171 w 3615325"/>
              <a:gd name="connsiteY99" fmla="*/ 391950 h 838264"/>
              <a:gd name="connsiteX100" fmla="*/ 1426028 w 3615325"/>
              <a:gd name="connsiteY100" fmla="*/ 402835 h 838264"/>
              <a:gd name="connsiteX101" fmla="*/ 1513114 w 3615325"/>
              <a:gd name="connsiteY101" fmla="*/ 413721 h 838264"/>
              <a:gd name="connsiteX102" fmla="*/ 1807028 w 3615325"/>
              <a:gd name="connsiteY102" fmla="*/ 402835 h 838264"/>
              <a:gd name="connsiteX103" fmla="*/ 1872343 w 3615325"/>
              <a:gd name="connsiteY103" fmla="*/ 381064 h 838264"/>
              <a:gd name="connsiteX104" fmla="*/ 1905000 w 3615325"/>
              <a:gd name="connsiteY104" fmla="*/ 370178 h 838264"/>
              <a:gd name="connsiteX105" fmla="*/ 1959428 w 3615325"/>
              <a:gd name="connsiteY105" fmla="*/ 304864 h 838264"/>
              <a:gd name="connsiteX106" fmla="*/ 1970314 w 3615325"/>
              <a:gd name="connsiteY106" fmla="*/ 261321 h 838264"/>
              <a:gd name="connsiteX107" fmla="*/ 1850571 w 3615325"/>
              <a:gd name="connsiteY107" fmla="*/ 239550 h 838264"/>
              <a:gd name="connsiteX108" fmla="*/ 1807028 w 3615325"/>
              <a:gd name="connsiteY108" fmla="*/ 228664 h 83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615325" h="838264">
                <a:moveTo>
                  <a:pt x="1937657" y="206893"/>
                </a:moveTo>
                <a:cubicBezTo>
                  <a:pt x="1954895" y="220683"/>
                  <a:pt x="1992837" y="261321"/>
                  <a:pt x="2024743" y="261321"/>
                </a:cubicBezTo>
                <a:cubicBezTo>
                  <a:pt x="2050401" y="261321"/>
                  <a:pt x="2075543" y="254064"/>
                  <a:pt x="2100943" y="250435"/>
                </a:cubicBezTo>
                <a:cubicBezTo>
                  <a:pt x="2111829" y="246807"/>
                  <a:pt x="2122468" y="242333"/>
                  <a:pt x="2133600" y="239550"/>
                </a:cubicBezTo>
                <a:cubicBezTo>
                  <a:pt x="2195751" y="224013"/>
                  <a:pt x="2175697" y="234540"/>
                  <a:pt x="2231571" y="217778"/>
                </a:cubicBezTo>
                <a:cubicBezTo>
                  <a:pt x="2253552" y="211184"/>
                  <a:pt x="2276360" y="206271"/>
                  <a:pt x="2296886" y="196007"/>
                </a:cubicBezTo>
                <a:cubicBezTo>
                  <a:pt x="2441294" y="123800"/>
                  <a:pt x="2260966" y="211401"/>
                  <a:pt x="2373086" y="163350"/>
                </a:cubicBezTo>
                <a:cubicBezTo>
                  <a:pt x="2452785" y="129194"/>
                  <a:pt x="2379887" y="150763"/>
                  <a:pt x="2460171" y="130693"/>
                </a:cubicBezTo>
                <a:cubicBezTo>
                  <a:pt x="2487244" y="112644"/>
                  <a:pt x="2504799" y="98989"/>
                  <a:pt x="2536371" y="87150"/>
                </a:cubicBezTo>
                <a:cubicBezTo>
                  <a:pt x="2550379" y="81897"/>
                  <a:pt x="2565400" y="79893"/>
                  <a:pt x="2579914" y="76264"/>
                </a:cubicBezTo>
                <a:cubicBezTo>
                  <a:pt x="2601685" y="61750"/>
                  <a:pt x="2620405" y="40995"/>
                  <a:pt x="2645228" y="32721"/>
                </a:cubicBezTo>
                <a:cubicBezTo>
                  <a:pt x="2690298" y="17698"/>
                  <a:pt x="2668338" y="28200"/>
                  <a:pt x="2710543" y="64"/>
                </a:cubicBezTo>
                <a:cubicBezTo>
                  <a:pt x="2728686" y="3693"/>
                  <a:pt x="2762355" y="-7366"/>
                  <a:pt x="2764971" y="10950"/>
                </a:cubicBezTo>
                <a:cubicBezTo>
                  <a:pt x="2766851" y="24113"/>
                  <a:pt x="2708181" y="95981"/>
                  <a:pt x="2688771" y="108921"/>
                </a:cubicBezTo>
                <a:cubicBezTo>
                  <a:pt x="2679224" y="115286"/>
                  <a:pt x="2666377" y="114675"/>
                  <a:pt x="2656114" y="119807"/>
                </a:cubicBezTo>
                <a:cubicBezTo>
                  <a:pt x="2644412" y="125658"/>
                  <a:pt x="2635482" y="136424"/>
                  <a:pt x="2623457" y="141578"/>
                </a:cubicBezTo>
                <a:cubicBezTo>
                  <a:pt x="2609706" y="147471"/>
                  <a:pt x="2593922" y="147211"/>
                  <a:pt x="2579914" y="152464"/>
                </a:cubicBezTo>
                <a:cubicBezTo>
                  <a:pt x="2564720" y="158162"/>
                  <a:pt x="2551438" y="168208"/>
                  <a:pt x="2536371" y="174235"/>
                </a:cubicBezTo>
                <a:cubicBezTo>
                  <a:pt x="2515063" y="182758"/>
                  <a:pt x="2492828" y="188750"/>
                  <a:pt x="2471057" y="196007"/>
                </a:cubicBezTo>
                <a:lnTo>
                  <a:pt x="2438400" y="206893"/>
                </a:lnTo>
                <a:lnTo>
                  <a:pt x="2405743" y="217778"/>
                </a:lnTo>
                <a:cubicBezTo>
                  <a:pt x="2394857" y="221407"/>
                  <a:pt x="2384472" y="227241"/>
                  <a:pt x="2373086" y="228664"/>
                </a:cubicBezTo>
                <a:lnTo>
                  <a:pt x="2286000" y="239550"/>
                </a:lnTo>
                <a:cubicBezTo>
                  <a:pt x="2275114" y="243178"/>
                  <a:pt x="2264376" y="247283"/>
                  <a:pt x="2253343" y="250435"/>
                </a:cubicBezTo>
                <a:cubicBezTo>
                  <a:pt x="2238958" y="254545"/>
                  <a:pt x="2223182" y="254630"/>
                  <a:pt x="2209800" y="261321"/>
                </a:cubicBezTo>
                <a:cubicBezTo>
                  <a:pt x="2200620" y="265911"/>
                  <a:pt x="2196042" y="276682"/>
                  <a:pt x="2188028" y="283093"/>
                </a:cubicBezTo>
                <a:cubicBezTo>
                  <a:pt x="2112250" y="343715"/>
                  <a:pt x="2200290" y="259945"/>
                  <a:pt x="2122714" y="337521"/>
                </a:cubicBezTo>
                <a:cubicBezTo>
                  <a:pt x="2116602" y="355855"/>
                  <a:pt x="2099796" y="384501"/>
                  <a:pt x="2122714" y="402835"/>
                </a:cubicBezTo>
                <a:cubicBezTo>
                  <a:pt x="2134397" y="412181"/>
                  <a:pt x="2151743" y="410092"/>
                  <a:pt x="2166257" y="413721"/>
                </a:cubicBezTo>
                <a:cubicBezTo>
                  <a:pt x="2246086" y="406464"/>
                  <a:pt x="2326075" y="400802"/>
                  <a:pt x="2405743" y="391950"/>
                </a:cubicBezTo>
                <a:cubicBezTo>
                  <a:pt x="2424132" y="389907"/>
                  <a:pt x="2442992" y="387935"/>
                  <a:pt x="2460171" y="381064"/>
                </a:cubicBezTo>
                <a:cubicBezTo>
                  <a:pt x="2479816" y="373206"/>
                  <a:pt x="2495676" y="357869"/>
                  <a:pt x="2514600" y="348407"/>
                </a:cubicBezTo>
                <a:cubicBezTo>
                  <a:pt x="2524863" y="343275"/>
                  <a:pt x="2537184" y="343016"/>
                  <a:pt x="2547257" y="337521"/>
                </a:cubicBezTo>
                <a:cubicBezTo>
                  <a:pt x="2577309" y="321129"/>
                  <a:pt x="2605860" y="302082"/>
                  <a:pt x="2634343" y="283093"/>
                </a:cubicBezTo>
                <a:cubicBezTo>
                  <a:pt x="2656114" y="268579"/>
                  <a:pt x="2674272" y="245896"/>
                  <a:pt x="2699657" y="239550"/>
                </a:cubicBezTo>
                <a:lnTo>
                  <a:pt x="2743200" y="228664"/>
                </a:lnTo>
                <a:cubicBezTo>
                  <a:pt x="2754086" y="221407"/>
                  <a:pt x="2764155" y="212744"/>
                  <a:pt x="2775857" y="206893"/>
                </a:cubicBezTo>
                <a:cubicBezTo>
                  <a:pt x="2786120" y="201761"/>
                  <a:pt x="2798675" y="201911"/>
                  <a:pt x="2808514" y="196007"/>
                </a:cubicBezTo>
                <a:cubicBezTo>
                  <a:pt x="2817315" y="190726"/>
                  <a:pt x="2820549" y="177481"/>
                  <a:pt x="2830286" y="174235"/>
                </a:cubicBezTo>
                <a:cubicBezTo>
                  <a:pt x="2865391" y="162533"/>
                  <a:pt x="2904038" y="164166"/>
                  <a:pt x="2939143" y="152464"/>
                </a:cubicBezTo>
                <a:cubicBezTo>
                  <a:pt x="3001575" y="131653"/>
                  <a:pt x="2940840" y="150398"/>
                  <a:pt x="3026228" y="130693"/>
                </a:cubicBezTo>
                <a:cubicBezTo>
                  <a:pt x="3055384" y="123965"/>
                  <a:pt x="3084927" y="118383"/>
                  <a:pt x="3113314" y="108921"/>
                </a:cubicBezTo>
                <a:cubicBezTo>
                  <a:pt x="3124200" y="105292"/>
                  <a:pt x="3134612" y="99658"/>
                  <a:pt x="3145971" y="98035"/>
                </a:cubicBezTo>
                <a:cubicBezTo>
                  <a:pt x="3185647" y="92367"/>
                  <a:pt x="3225800" y="90778"/>
                  <a:pt x="3265714" y="87150"/>
                </a:cubicBezTo>
                <a:cubicBezTo>
                  <a:pt x="3386211" y="46983"/>
                  <a:pt x="3397456" y="39017"/>
                  <a:pt x="3614057" y="87150"/>
                </a:cubicBezTo>
                <a:cubicBezTo>
                  <a:pt x="3623322" y="89209"/>
                  <a:pt x="3579092" y="168516"/>
                  <a:pt x="3570514" y="174235"/>
                </a:cubicBezTo>
                <a:cubicBezTo>
                  <a:pt x="3558066" y="182534"/>
                  <a:pt x="3541164" y="180390"/>
                  <a:pt x="3526971" y="185121"/>
                </a:cubicBezTo>
                <a:cubicBezTo>
                  <a:pt x="3508433" y="191300"/>
                  <a:pt x="3491650" y="202799"/>
                  <a:pt x="3472543" y="206893"/>
                </a:cubicBezTo>
                <a:cubicBezTo>
                  <a:pt x="3437220" y="214462"/>
                  <a:pt x="3266261" y="225874"/>
                  <a:pt x="3243943" y="228664"/>
                </a:cubicBezTo>
                <a:cubicBezTo>
                  <a:pt x="3051751" y="252688"/>
                  <a:pt x="3172003" y="239798"/>
                  <a:pt x="3069771" y="261321"/>
                </a:cubicBezTo>
                <a:cubicBezTo>
                  <a:pt x="2910645" y="294821"/>
                  <a:pt x="2947882" y="288064"/>
                  <a:pt x="2830286" y="304864"/>
                </a:cubicBezTo>
                <a:cubicBezTo>
                  <a:pt x="2819400" y="308493"/>
                  <a:pt x="2807702" y="310255"/>
                  <a:pt x="2797628" y="315750"/>
                </a:cubicBezTo>
                <a:cubicBezTo>
                  <a:pt x="2767576" y="332142"/>
                  <a:pt x="2743457" y="360774"/>
                  <a:pt x="2710543" y="370178"/>
                </a:cubicBezTo>
                <a:cubicBezTo>
                  <a:pt x="2623310" y="395102"/>
                  <a:pt x="2659404" y="383597"/>
                  <a:pt x="2601686" y="402835"/>
                </a:cubicBezTo>
                <a:cubicBezTo>
                  <a:pt x="2317828" y="686693"/>
                  <a:pt x="2499215" y="523218"/>
                  <a:pt x="1643743" y="805607"/>
                </a:cubicBezTo>
                <a:cubicBezTo>
                  <a:pt x="1570649" y="829735"/>
                  <a:pt x="1415143" y="838264"/>
                  <a:pt x="1415143" y="838264"/>
                </a:cubicBezTo>
                <a:lnTo>
                  <a:pt x="642257" y="816493"/>
                </a:lnTo>
                <a:cubicBezTo>
                  <a:pt x="627308" y="815895"/>
                  <a:pt x="613471" y="808067"/>
                  <a:pt x="598714" y="805607"/>
                </a:cubicBezTo>
                <a:cubicBezTo>
                  <a:pt x="432971" y="777983"/>
                  <a:pt x="593663" y="816188"/>
                  <a:pt x="391886" y="772950"/>
                </a:cubicBezTo>
                <a:cubicBezTo>
                  <a:pt x="380666" y="770546"/>
                  <a:pt x="370624" y="763405"/>
                  <a:pt x="359228" y="762064"/>
                </a:cubicBezTo>
                <a:cubicBezTo>
                  <a:pt x="308647" y="756113"/>
                  <a:pt x="257628" y="754807"/>
                  <a:pt x="206828" y="751178"/>
                </a:cubicBezTo>
                <a:cubicBezTo>
                  <a:pt x="185057" y="743921"/>
                  <a:pt x="163654" y="735445"/>
                  <a:pt x="141514" y="729407"/>
                </a:cubicBezTo>
                <a:cubicBezTo>
                  <a:pt x="123664" y="724539"/>
                  <a:pt x="104808" y="723837"/>
                  <a:pt x="87086" y="718521"/>
                </a:cubicBezTo>
                <a:cubicBezTo>
                  <a:pt x="68370" y="712906"/>
                  <a:pt x="50953" y="703611"/>
                  <a:pt x="32657" y="696750"/>
                </a:cubicBezTo>
                <a:cubicBezTo>
                  <a:pt x="21913" y="692721"/>
                  <a:pt x="10886" y="689493"/>
                  <a:pt x="0" y="685864"/>
                </a:cubicBezTo>
                <a:cubicBezTo>
                  <a:pt x="3629" y="667721"/>
                  <a:pt x="132" y="646491"/>
                  <a:pt x="10886" y="631435"/>
                </a:cubicBezTo>
                <a:cubicBezTo>
                  <a:pt x="20318" y="618230"/>
                  <a:pt x="40339" y="617715"/>
                  <a:pt x="54428" y="609664"/>
                </a:cubicBezTo>
                <a:cubicBezTo>
                  <a:pt x="120434" y="571947"/>
                  <a:pt x="50602" y="593105"/>
                  <a:pt x="163286" y="577007"/>
                </a:cubicBezTo>
                <a:cubicBezTo>
                  <a:pt x="181429" y="569750"/>
                  <a:pt x="198223" y="556627"/>
                  <a:pt x="217714" y="555235"/>
                </a:cubicBezTo>
                <a:cubicBezTo>
                  <a:pt x="255821" y="552513"/>
                  <a:pt x="327529" y="568490"/>
                  <a:pt x="370114" y="577007"/>
                </a:cubicBezTo>
                <a:cubicBezTo>
                  <a:pt x="427186" y="615055"/>
                  <a:pt x="414826" y="610054"/>
                  <a:pt x="511628" y="642321"/>
                </a:cubicBezTo>
                <a:cubicBezTo>
                  <a:pt x="522514" y="645950"/>
                  <a:pt x="534023" y="648075"/>
                  <a:pt x="544286" y="653207"/>
                </a:cubicBezTo>
                <a:cubicBezTo>
                  <a:pt x="555988" y="659058"/>
                  <a:pt x="564988" y="669665"/>
                  <a:pt x="576943" y="674978"/>
                </a:cubicBezTo>
                <a:cubicBezTo>
                  <a:pt x="597914" y="684299"/>
                  <a:pt x="620486" y="689493"/>
                  <a:pt x="642257" y="696750"/>
                </a:cubicBezTo>
                <a:cubicBezTo>
                  <a:pt x="800530" y="749508"/>
                  <a:pt x="663819" y="705786"/>
                  <a:pt x="1066800" y="772950"/>
                </a:cubicBezTo>
                <a:cubicBezTo>
                  <a:pt x="1222829" y="769321"/>
                  <a:pt x="1379084" y="771229"/>
                  <a:pt x="1534886" y="762064"/>
                </a:cubicBezTo>
                <a:cubicBezTo>
                  <a:pt x="1564756" y="760307"/>
                  <a:pt x="1592505" y="745493"/>
                  <a:pt x="1621971" y="740293"/>
                </a:cubicBezTo>
                <a:cubicBezTo>
                  <a:pt x="1654329" y="734583"/>
                  <a:pt x="1687415" y="734054"/>
                  <a:pt x="1719943" y="729407"/>
                </a:cubicBezTo>
                <a:cubicBezTo>
                  <a:pt x="1813575" y="716031"/>
                  <a:pt x="1739483" y="724521"/>
                  <a:pt x="1807028" y="707635"/>
                </a:cubicBezTo>
                <a:cubicBezTo>
                  <a:pt x="1824978" y="703148"/>
                  <a:pt x="1843314" y="700378"/>
                  <a:pt x="1861457" y="696750"/>
                </a:cubicBezTo>
                <a:cubicBezTo>
                  <a:pt x="1961925" y="646516"/>
                  <a:pt x="1917057" y="661079"/>
                  <a:pt x="1992086" y="642321"/>
                </a:cubicBezTo>
                <a:cubicBezTo>
                  <a:pt x="2010229" y="627807"/>
                  <a:pt x="2028873" y="613898"/>
                  <a:pt x="2046514" y="598778"/>
                </a:cubicBezTo>
                <a:cubicBezTo>
                  <a:pt x="2054306" y="592099"/>
                  <a:pt x="2063006" y="585808"/>
                  <a:pt x="2068286" y="577007"/>
                </a:cubicBezTo>
                <a:cubicBezTo>
                  <a:pt x="2074190" y="567168"/>
                  <a:pt x="2075543" y="555236"/>
                  <a:pt x="2079171" y="544350"/>
                </a:cubicBezTo>
                <a:lnTo>
                  <a:pt x="2057400" y="479035"/>
                </a:lnTo>
                <a:cubicBezTo>
                  <a:pt x="2053771" y="468149"/>
                  <a:pt x="2057400" y="450006"/>
                  <a:pt x="2046514" y="446378"/>
                </a:cubicBezTo>
                <a:cubicBezTo>
                  <a:pt x="1999664" y="430762"/>
                  <a:pt x="2024989" y="438276"/>
                  <a:pt x="1970314" y="424607"/>
                </a:cubicBezTo>
                <a:lnTo>
                  <a:pt x="1426028" y="435493"/>
                </a:lnTo>
                <a:cubicBezTo>
                  <a:pt x="1411078" y="436047"/>
                  <a:pt x="1397273" y="444103"/>
                  <a:pt x="1382486" y="446378"/>
                </a:cubicBezTo>
                <a:cubicBezTo>
                  <a:pt x="1158420" y="480849"/>
                  <a:pt x="1377381" y="438690"/>
                  <a:pt x="1230086" y="468150"/>
                </a:cubicBezTo>
                <a:cubicBezTo>
                  <a:pt x="1128486" y="464521"/>
                  <a:pt x="1026765" y="463414"/>
                  <a:pt x="925286" y="457264"/>
                </a:cubicBezTo>
                <a:cubicBezTo>
                  <a:pt x="906818" y="456145"/>
                  <a:pt x="888181" y="452875"/>
                  <a:pt x="870857" y="446378"/>
                </a:cubicBezTo>
                <a:cubicBezTo>
                  <a:pt x="858607" y="441784"/>
                  <a:pt x="849086" y="431864"/>
                  <a:pt x="838200" y="424607"/>
                </a:cubicBezTo>
                <a:cubicBezTo>
                  <a:pt x="841829" y="391950"/>
                  <a:pt x="836883" y="357143"/>
                  <a:pt x="849086" y="326635"/>
                </a:cubicBezTo>
                <a:cubicBezTo>
                  <a:pt x="853348" y="315981"/>
                  <a:pt x="870269" y="315750"/>
                  <a:pt x="881743" y="315750"/>
                </a:cubicBezTo>
                <a:cubicBezTo>
                  <a:pt x="949574" y="315750"/>
                  <a:pt x="917285" y="328930"/>
                  <a:pt x="968828" y="337521"/>
                </a:cubicBezTo>
                <a:cubicBezTo>
                  <a:pt x="1001239" y="342923"/>
                  <a:pt x="1034195" y="344331"/>
                  <a:pt x="1066800" y="348407"/>
                </a:cubicBezTo>
                <a:cubicBezTo>
                  <a:pt x="1092260" y="351590"/>
                  <a:pt x="1117640" y="355392"/>
                  <a:pt x="1143000" y="359293"/>
                </a:cubicBezTo>
                <a:cubicBezTo>
                  <a:pt x="1164815" y="362649"/>
                  <a:pt x="1186620" y="366110"/>
                  <a:pt x="1208314" y="370178"/>
                </a:cubicBezTo>
                <a:cubicBezTo>
                  <a:pt x="1244685" y="376997"/>
                  <a:pt x="1280576" y="386461"/>
                  <a:pt x="1317171" y="391950"/>
                </a:cubicBezTo>
                <a:cubicBezTo>
                  <a:pt x="1353234" y="397359"/>
                  <a:pt x="1389784" y="398808"/>
                  <a:pt x="1426028" y="402835"/>
                </a:cubicBezTo>
                <a:cubicBezTo>
                  <a:pt x="1455104" y="406066"/>
                  <a:pt x="1484085" y="410092"/>
                  <a:pt x="1513114" y="413721"/>
                </a:cubicBezTo>
                <a:cubicBezTo>
                  <a:pt x="1611085" y="410092"/>
                  <a:pt x="1709392" y="411711"/>
                  <a:pt x="1807028" y="402835"/>
                </a:cubicBezTo>
                <a:cubicBezTo>
                  <a:pt x="1829883" y="400757"/>
                  <a:pt x="1850571" y="388321"/>
                  <a:pt x="1872343" y="381064"/>
                </a:cubicBezTo>
                <a:lnTo>
                  <a:pt x="1905000" y="370178"/>
                </a:lnTo>
                <a:cubicBezTo>
                  <a:pt x="1924617" y="350561"/>
                  <a:pt x="1948061" y="331387"/>
                  <a:pt x="1959428" y="304864"/>
                </a:cubicBezTo>
                <a:cubicBezTo>
                  <a:pt x="1965321" y="291113"/>
                  <a:pt x="1966685" y="275835"/>
                  <a:pt x="1970314" y="261321"/>
                </a:cubicBezTo>
                <a:cubicBezTo>
                  <a:pt x="1900248" y="237965"/>
                  <a:pt x="1973662" y="260065"/>
                  <a:pt x="1850571" y="239550"/>
                </a:cubicBezTo>
                <a:cubicBezTo>
                  <a:pt x="1835813" y="237090"/>
                  <a:pt x="1807028" y="228664"/>
                  <a:pt x="1807028" y="22866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524000" y="4964149"/>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761811" y="4964525"/>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082736" y="4896586"/>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438400" y="4800600"/>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743200" y="4688392"/>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71800" y="4505285"/>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76600" y="4419600"/>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581400" y="4339129"/>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14400" y="4925169"/>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81000" y="4839420"/>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66800" y="4772017"/>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799911" y="4829183"/>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231382" y="4191000"/>
            <a:ext cx="76200" cy="571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838011" y="3330446"/>
            <a:ext cx="320925" cy="327154"/>
          </a:xfrm>
          <a:prstGeom prst="ellipse">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endCxn id="10" idx="2"/>
          </p:cNvCxnSpPr>
          <p:nvPr/>
        </p:nvCxnSpPr>
        <p:spPr>
          <a:xfrm>
            <a:off x="838200" y="3494023"/>
            <a:ext cx="99981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72" name="TextBox 3071"/>
          <p:cNvSpPr txBox="1"/>
          <p:nvPr/>
        </p:nvSpPr>
        <p:spPr>
          <a:xfrm>
            <a:off x="-6350" y="3330446"/>
            <a:ext cx="902811" cy="307777"/>
          </a:xfrm>
          <a:prstGeom prst="rect">
            <a:avLst/>
          </a:prstGeom>
          <a:noFill/>
        </p:spPr>
        <p:txBody>
          <a:bodyPr wrap="none" rtlCol="0">
            <a:spAutoFit/>
          </a:bodyPr>
          <a:lstStyle/>
          <a:p>
            <a:r>
              <a:rPr lang="en-US" sz="1400"/>
              <a:t>Nucleolus</a:t>
            </a:r>
          </a:p>
        </p:txBody>
      </p:sp>
      <p:cxnSp>
        <p:nvCxnSpPr>
          <p:cNvPr id="3075" name="Straight Arrow Connector 3074"/>
          <p:cNvCxnSpPr>
            <a:endCxn id="8" idx="70"/>
          </p:cNvCxnSpPr>
          <p:nvPr/>
        </p:nvCxnSpPr>
        <p:spPr>
          <a:xfrm>
            <a:off x="685800" y="4505285"/>
            <a:ext cx="174171" cy="2517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76" name="TextBox 3075"/>
          <p:cNvSpPr txBox="1"/>
          <p:nvPr/>
        </p:nvSpPr>
        <p:spPr>
          <a:xfrm>
            <a:off x="492490" y="4228584"/>
            <a:ext cx="370614" cy="307777"/>
          </a:xfrm>
          <a:prstGeom prst="rect">
            <a:avLst/>
          </a:prstGeom>
          <a:noFill/>
        </p:spPr>
        <p:txBody>
          <a:bodyPr wrap="none" rtlCol="0">
            <a:spAutoFit/>
          </a:bodyPr>
          <a:lstStyle/>
          <a:p>
            <a:r>
              <a:rPr lang="en-US" sz="1400"/>
              <a:t>ER</a:t>
            </a:r>
          </a:p>
        </p:txBody>
      </p:sp>
    </p:spTree>
    <p:extLst>
      <p:ext uri="{BB962C8B-B14F-4D97-AF65-F5344CB8AC3E}">
        <p14:creationId xmlns:p14="http://schemas.microsoft.com/office/powerpoint/2010/main" val="242372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5410200"/>
            <a:ext cx="8991600" cy="1200329"/>
          </a:xfrm>
          <a:prstGeom prst="rect">
            <a:avLst/>
          </a:prstGeom>
        </p:spPr>
        <p:txBody>
          <a:bodyPr wrap="square">
            <a:spAutoFit/>
          </a:bodyPr>
          <a:lstStyle/>
          <a:p>
            <a:pPr algn="just"/>
            <a:r>
              <a:rPr lang="en-US"/>
              <a:t>It is virtually certain that mitochondria originate from bacteria that were engulfed by an ancestral pre-eukaryotic cell and survived inside it, living in </a:t>
            </a:r>
            <a:r>
              <a:rPr lang="en-US" b="1" i="1"/>
              <a:t>symbiosis (endosymbiosis) </a:t>
            </a:r>
            <a:r>
              <a:rPr lang="en-US"/>
              <a:t>with their host. Note that the double membrane of present-day mitochondria is thought to have been derived from the plasma membrane and outer membrane of the engulfed bacterium.</a:t>
            </a:r>
          </a:p>
        </p:txBody>
      </p:sp>
      <p:sp>
        <p:nvSpPr>
          <p:cNvPr id="5" name="Rectangle 4"/>
          <p:cNvSpPr/>
          <p:nvPr/>
        </p:nvSpPr>
        <p:spPr>
          <a:xfrm>
            <a:off x="0" y="152399"/>
            <a:ext cx="9144000" cy="646331"/>
          </a:xfrm>
          <a:prstGeom prst="rect">
            <a:avLst/>
          </a:prstGeom>
        </p:spPr>
        <p:txBody>
          <a:bodyPr wrap="square">
            <a:spAutoFit/>
          </a:bodyPr>
          <a:lstStyle/>
          <a:p>
            <a:pPr algn="ctr"/>
            <a:r>
              <a:rPr lang="en-US" sz="3600"/>
              <a:t>Mitochondria evolved from engulfed bacteria </a:t>
            </a:r>
          </a:p>
        </p:txBody>
      </p:sp>
      <p:pic>
        <p:nvPicPr>
          <p:cNvPr id="6" name="Picture 4" descr="figure 12-04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391" y="990600"/>
            <a:ext cx="7086600" cy="405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116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1295400"/>
            <a:ext cx="4495800" cy="5078313"/>
          </a:xfrm>
          <a:prstGeom prst="rect">
            <a:avLst/>
          </a:prstGeom>
        </p:spPr>
        <p:txBody>
          <a:bodyPr wrap="square">
            <a:spAutoFit/>
          </a:bodyPr>
          <a:lstStyle/>
          <a:p>
            <a:pPr marL="342900" indent="-342900" algn="just">
              <a:buFont typeface="+mj-lt"/>
              <a:buAutoNum type="arabicPeriod"/>
            </a:pPr>
            <a:r>
              <a:rPr lang="en-US"/>
              <a:t>Mitochondria are membrane-bound organelle found in most eukaryotic cells (the cells that make up plants, animals, fungi, and many other forms of life). </a:t>
            </a:r>
          </a:p>
          <a:p>
            <a:pPr marL="342900" indent="-342900" algn="just">
              <a:buFont typeface="+mj-lt"/>
              <a:buAutoNum type="arabicPeriod"/>
            </a:pPr>
            <a:r>
              <a:rPr lang="en-US"/>
              <a:t>Size of mitochondria is similar to bacterial cells. ~1.0 micrometer (</a:t>
            </a:r>
            <a:r>
              <a:rPr lang="el-GR"/>
              <a:t>μ</a:t>
            </a:r>
            <a:r>
              <a:rPr lang="en-US"/>
              <a:t>m) in diameter. </a:t>
            </a:r>
          </a:p>
          <a:p>
            <a:pPr marL="342900" indent="-342900" algn="just">
              <a:buFont typeface="+mj-lt"/>
              <a:buAutoNum type="arabicPeriod"/>
            </a:pPr>
            <a:r>
              <a:rPr lang="en-US"/>
              <a:t>Two membranes. Smooth outer membrane (gray) and the highly convoluted inner membrane (red ). </a:t>
            </a:r>
          </a:p>
          <a:p>
            <a:pPr marL="342900" indent="-342900" algn="just">
              <a:buFont typeface="+mj-lt"/>
              <a:buAutoNum type="arabicPeriod"/>
            </a:pPr>
            <a:r>
              <a:rPr lang="en-US"/>
              <a:t>The inner membrane contains most of the proteins responsible for cellular </a:t>
            </a:r>
            <a:r>
              <a:rPr lang="en-US" b="1"/>
              <a:t>respiration</a:t>
            </a:r>
            <a:r>
              <a:rPr lang="en-US"/>
              <a:t>: one of the mitochondrion’s main functions. Inner membrane is highly folded to provide a large surface area for this activity.</a:t>
            </a:r>
          </a:p>
          <a:p>
            <a:pPr marL="342900" indent="-342900" algn="just">
              <a:buFont typeface="+mj-lt"/>
              <a:buAutoNum type="arabicPeriod"/>
            </a:pPr>
            <a:r>
              <a:rPr lang="en-US"/>
              <a:t>Mitochondria contain their own DNA as mitochondrial genome and reproduce by dividing in two.</a:t>
            </a:r>
          </a:p>
        </p:txBody>
      </p:sp>
      <p:sp>
        <p:nvSpPr>
          <p:cNvPr id="5" name="Rectangle 4"/>
          <p:cNvSpPr/>
          <p:nvPr/>
        </p:nvSpPr>
        <p:spPr>
          <a:xfrm>
            <a:off x="0" y="152399"/>
            <a:ext cx="9144000" cy="646331"/>
          </a:xfrm>
          <a:prstGeom prst="rect">
            <a:avLst/>
          </a:prstGeom>
        </p:spPr>
        <p:txBody>
          <a:bodyPr wrap="square">
            <a:spAutoFit/>
          </a:bodyPr>
          <a:lstStyle/>
          <a:p>
            <a:pPr algn="ctr"/>
            <a:r>
              <a:rPr lang="en-US" sz="3600"/>
              <a:t>Structure of mitochondria</a:t>
            </a:r>
          </a:p>
        </p:txBody>
      </p:sp>
      <p:grpSp>
        <p:nvGrpSpPr>
          <p:cNvPr id="7" name="Group 6"/>
          <p:cNvGrpSpPr/>
          <p:nvPr/>
        </p:nvGrpSpPr>
        <p:grpSpPr>
          <a:xfrm>
            <a:off x="299484" y="855083"/>
            <a:ext cx="4267200" cy="3657599"/>
            <a:chOff x="786809" y="762000"/>
            <a:chExt cx="3708991" cy="3048000"/>
          </a:xfrm>
        </p:grpSpPr>
        <p:pic>
          <p:nvPicPr>
            <p:cNvPr id="8" name="Picture 2" descr="figure 14-37"/>
            <p:cNvPicPr>
              <a:picLocks noChangeAspect="1" noChangeArrowheads="1"/>
            </p:cNvPicPr>
            <p:nvPr/>
          </p:nvPicPr>
          <p:blipFill rotWithShape="1">
            <a:blip r:embed="rId2">
              <a:extLst>
                <a:ext uri="{28A0092B-C50C-407E-A947-70E740481C1C}">
                  <a14:useLocalDpi xmlns:a14="http://schemas.microsoft.com/office/drawing/2010/main" val="0"/>
                </a:ext>
              </a:extLst>
            </a:blip>
            <a:srcRect l="7487" r="37186" b="28571"/>
            <a:stretch/>
          </p:blipFill>
          <p:spPr bwMode="auto">
            <a:xfrm>
              <a:off x="786809" y="762000"/>
              <a:ext cx="356190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3733800" y="2514600"/>
              <a:ext cx="6858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666999" y="2667000"/>
              <a:ext cx="1681717" cy="380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31781" y="3200400"/>
              <a:ext cx="887819"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10000" y="3657600"/>
              <a:ext cx="6858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05817" y="1828800"/>
              <a:ext cx="489982"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41258" y="1447800"/>
              <a:ext cx="454542"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10" y="4543257"/>
            <a:ext cx="1673364"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6216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 14-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874050"/>
            <a:ext cx="6019800" cy="598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152399"/>
            <a:ext cx="9144000" cy="646331"/>
          </a:xfrm>
          <a:prstGeom prst="rect">
            <a:avLst/>
          </a:prstGeom>
        </p:spPr>
        <p:txBody>
          <a:bodyPr wrap="square">
            <a:spAutoFit/>
          </a:bodyPr>
          <a:lstStyle/>
          <a:p>
            <a:pPr algn="ctr"/>
            <a:r>
              <a:rPr lang="en-US" sz="3600"/>
              <a:t>Function of mitochondria</a:t>
            </a:r>
          </a:p>
        </p:txBody>
      </p:sp>
      <p:sp>
        <p:nvSpPr>
          <p:cNvPr id="5" name="TextBox 4"/>
          <p:cNvSpPr txBox="1"/>
          <p:nvPr/>
        </p:nvSpPr>
        <p:spPr>
          <a:xfrm>
            <a:off x="76200" y="1246817"/>
            <a:ext cx="2621230" cy="461665"/>
          </a:xfrm>
          <a:prstGeom prst="rect">
            <a:avLst/>
          </a:prstGeom>
          <a:noFill/>
        </p:spPr>
        <p:txBody>
          <a:bodyPr wrap="none" rtlCol="0">
            <a:spAutoFit/>
          </a:bodyPr>
          <a:lstStyle/>
          <a:p>
            <a:r>
              <a:rPr lang="en-US" sz="2400" b="1" i="1"/>
              <a:t>Aerobic respiration</a:t>
            </a:r>
          </a:p>
        </p:txBody>
      </p:sp>
    </p:spTree>
    <p:extLst>
      <p:ext uri="{BB962C8B-B14F-4D97-AF65-F5344CB8AC3E}">
        <p14:creationId xmlns:p14="http://schemas.microsoft.com/office/powerpoint/2010/main" val="4218937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495300" y="1295400"/>
            <a:ext cx="815340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42900" indent="-342900" eaLnBrk="1" hangingPunct="1">
              <a:buAutoNum type="arabicPeriod"/>
            </a:pPr>
            <a:r>
              <a:rPr lang="en-US" altLang="en-US">
                <a:latin typeface="Calibri" pitchFamily="34" charset="0"/>
              </a:rPr>
              <a:t>Production of energy currency of the cell, </a:t>
            </a:r>
            <a:r>
              <a:rPr lang="en-US" altLang="en-US" b="1" u="sng">
                <a:latin typeface="Calibri" pitchFamily="34" charset="0"/>
                <a:hlinkClick r:id="rId2" tooltip="Adenosine triphosphate"/>
              </a:rPr>
              <a:t>ATP</a:t>
            </a:r>
            <a:r>
              <a:rPr lang="en-US" altLang="en-US" b="1">
                <a:latin typeface="Calibri" pitchFamily="34" charset="0"/>
              </a:rPr>
              <a:t> </a:t>
            </a:r>
            <a:r>
              <a:rPr lang="en-US" altLang="en-US">
                <a:latin typeface="Calibri" pitchFamily="34" charset="0"/>
              </a:rPr>
              <a:t>(i.e., phosphorylation of </a:t>
            </a:r>
            <a:r>
              <a:rPr lang="en-US" altLang="en-US">
                <a:latin typeface="Calibri" pitchFamily="34" charset="0"/>
                <a:hlinkClick r:id="rId3" tooltip="Adenosine diphosphate"/>
              </a:rPr>
              <a:t>ADP</a:t>
            </a:r>
            <a:r>
              <a:rPr lang="en-US" altLang="en-US">
                <a:latin typeface="Calibri" pitchFamily="34" charset="0"/>
              </a:rPr>
              <a:t>), through </a:t>
            </a:r>
            <a:r>
              <a:rPr lang="en-US" altLang="en-US" b="1">
                <a:latin typeface="Calibri" pitchFamily="34" charset="0"/>
              </a:rPr>
              <a:t>respiration.</a:t>
            </a:r>
            <a:r>
              <a:rPr lang="en-US" altLang="en-US">
                <a:latin typeface="Calibri" pitchFamily="34" charset="0"/>
              </a:rPr>
              <a:t> The central set of reactions involved in ATP production are collectively known as the </a:t>
            </a:r>
            <a:r>
              <a:rPr lang="en-US" altLang="en-US">
                <a:latin typeface="Calibri" pitchFamily="34" charset="0"/>
                <a:hlinkClick r:id="rId4" tooltip="Citric acid cycle"/>
              </a:rPr>
              <a:t>citric acid cycle</a:t>
            </a:r>
            <a:r>
              <a:rPr lang="en-US" altLang="en-US">
                <a:latin typeface="Calibri" pitchFamily="34" charset="0"/>
              </a:rPr>
              <a:t>, or the Krebs Cycle.  In these reactions electrons are taken out of bonds of sugar and donated to electron transport chain.  Electrons moving through electron transport chain gives away small bits of energy every time it changes hand. Using this energy H</a:t>
            </a:r>
            <a:r>
              <a:rPr lang="en-US" altLang="en-US" baseline="30000">
                <a:latin typeface="Calibri" pitchFamily="34" charset="0"/>
              </a:rPr>
              <a:t>+</a:t>
            </a:r>
            <a:r>
              <a:rPr lang="en-US" altLang="en-US">
                <a:latin typeface="Calibri" pitchFamily="34" charset="0"/>
              </a:rPr>
              <a:t> are pumped out of the mitochondrial  matrix to intermembrane space generating a high proton gradient across the membrane. When protons allowed to flow down the gradient through a membrane bound enzyme ATP synthase it releases energy which is stored in the bond of newly formed ATP.</a:t>
            </a:r>
          </a:p>
          <a:p>
            <a:pPr marL="342900" indent="-342900" eaLnBrk="1" hangingPunct="1">
              <a:buAutoNum type="arabicPeriod"/>
            </a:pPr>
            <a:endParaRPr lang="en-US" altLang="en-US">
              <a:latin typeface="Calibri" pitchFamily="34" charset="0"/>
            </a:endParaRPr>
          </a:p>
          <a:p>
            <a:pPr marL="342900" indent="-342900" eaLnBrk="1" hangingPunct="1">
              <a:buAutoNum type="arabicPeriod"/>
            </a:pPr>
            <a:r>
              <a:rPr lang="en-US" altLang="en-US">
                <a:latin typeface="Calibri" pitchFamily="34" charset="0"/>
              </a:rPr>
              <a:t>Mitochondrion has many other functions in addition to the production of ATP. One of them is regulation of programmed cell death (apoptosis).</a:t>
            </a:r>
          </a:p>
        </p:txBody>
      </p:sp>
      <p:sp>
        <p:nvSpPr>
          <p:cNvPr id="3" name="Rectangle 2"/>
          <p:cNvSpPr/>
          <p:nvPr/>
        </p:nvSpPr>
        <p:spPr>
          <a:xfrm>
            <a:off x="0" y="152399"/>
            <a:ext cx="9144000" cy="646331"/>
          </a:xfrm>
          <a:prstGeom prst="rect">
            <a:avLst/>
          </a:prstGeom>
        </p:spPr>
        <p:txBody>
          <a:bodyPr wrap="square">
            <a:spAutoFit/>
          </a:bodyPr>
          <a:lstStyle/>
          <a:p>
            <a:pPr algn="ctr"/>
            <a:r>
              <a:rPr lang="en-US" sz="3600"/>
              <a:t>Function of mitochondria</a:t>
            </a:r>
          </a:p>
        </p:txBody>
      </p:sp>
      <p:sp>
        <p:nvSpPr>
          <p:cNvPr id="4" name="TextBox 3"/>
          <p:cNvSpPr txBox="1"/>
          <p:nvPr/>
        </p:nvSpPr>
        <p:spPr>
          <a:xfrm>
            <a:off x="495300" y="5621079"/>
            <a:ext cx="8458200" cy="923330"/>
          </a:xfrm>
          <a:prstGeom prst="rect">
            <a:avLst/>
          </a:prstGeom>
          <a:noFill/>
        </p:spPr>
        <p:txBody>
          <a:bodyPr wrap="square" rtlCol="0">
            <a:spAutoFit/>
          </a:bodyPr>
          <a:lstStyle/>
          <a:p>
            <a:r>
              <a:rPr lang="en-US" i="1"/>
              <a:t>Mutation is mitochondrial DNA which harbors many of the respiration related genes many times affect  tissues like muscle, brain, neurons which require high amount of energy.</a:t>
            </a:r>
          </a:p>
        </p:txBody>
      </p:sp>
    </p:spTree>
    <p:extLst>
      <p:ext uri="{BB962C8B-B14F-4D97-AF65-F5344CB8AC3E}">
        <p14:creationId xmlns:p14="http://schemas.microsoft.com/office/powerpoint/2010/main" val="303394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17181"/>
            <a:ext cx="8686800" cy="509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5424765"/>
            <a:ext cx="4286250" cy="1367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152399"/>
            <a:ext cx="9144000" cy="1200329"/>
          </a:xfrm>
          <a:prstGeom prst="rect">
            <a:avLst/>
          </a:prstGeom>
        </p:spPr>
        <p:txBody>
          <a:bodyPr wrap="square">
            <a:spAutoFit/>
          </a:bodyPr>
          <a:lstStyle/>
          <a:p>
            <a:pPr algn="ctr"/>
            <a:r>
              <a:rPr lang="en-US" sz="3600"/>
              <a:t>Evolution of photosynthetic eukaryotic cells like algae and plant cells</a:t>
            </a:r>
          </a:p>
        </p:txBody>
      </p:sp>
    </p:spTree>
    <p:extLst>
      <p:ext uri="{BB962C8B-B14F-4D97-AF65-F5344CB8AC3E}">
        <p14:creationId xmlns:p14="http://schemas.microsoft.com/office/powerpoint/2010/main" val="405676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152400"/>
            <a:ext cx="9144000" cy="646331"/>
          </a:xfrm>
          <a:prstGeom prst="rect">
            <a:avLst/>
          </a:prstGeom>
          <a:noFill/>
        </p:spPr>
        <p:txBody>
          <a:bodyPr wrap="square" rtlCol="0">
            <a:spAutoFit/>
          </a:bodyPr>
          <a:lstStyle/>
          <a:p>
            <a:pPr algn="ctr"/>
            <a:r>
              <a:rPr lang="en-US" sz="3600"/>
              <a:t>Origin of life by formation of primitive cells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9200"/>
            <a:ext cx="4420886"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871005" y="5630576"/>
            <a:ext cx="2678875" cy="400110"/>
          </a:xfrm>
          <a:prstGeom prst="rect">
            <a:avLst/>
          </a:prstGeom>
          <a:noFill/>
        </p:spPr>
        <p:txBody>
          <a:bodyPr wrap="none" rtlCol="0">
            <a:spAutoFit/>
          </a:bodyPr>
          <a:lstStyle/>
          <a:p>
            <a:r>
              <a:rPr lang="en-US" sz="2000"/>
              <a:t>Miller–Urey experiment</a:t>
            </a:r>
          </a:p>
        </p:txBody>
      </p:sp>
      <p:pic>
        <p:nvPicPr>
          <p:cNvPr id="7" name="Picture 2" descr="Figure 11-01"/>
          <p:cNvPicPr>
            <a:picLocks noChangeAspect="1" noChangeArrowheads="1"/>
          </p:cNvPicPr>
          <p:nvPr/>
        </p:nvPicPr>
        <p:blipFill rotWithShape="1">
          <a:blip r:embed="rId3">
            <a:extLst>
              <a:ext uri="{28A0092B-C50C-407E-A947-70E740481C1C}">
                <a14:useLocalDpi xmlns:a14="http://schemas.microsoft.com/office/drawing/2010/main" val="0"/>
              </a:ext>
            </a:extLst>
          </a:blip>
          <a:srcRect r="46104" b="11081"/>
          <a:stretch/>
        </p:blipFill>
        <p:spPr bwMode="auto">
          <a:xfrm>
            <a:off x="4724400" y="3618140"/>
            <a:ext cx="4326394"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267200" y="4724400"/>
            <a:ext cx="1408784"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b="1"/>
              <a:t>Hydrophobic</a:t>
            </a:r>
          </a:p>
        </p:txBody>
      </p:sp>
      <p:sp>
        <p:nvSpPr>
          <p:cNvPr id="9" name="TextBox 8"/>
          <p:cNvSpPr txBox="1"/>
          <p:nvPr/>
        </p:nvSpPr>
        <p:spPr>
          <a:xfrm>
            <a:off x="7776663" y="3733800"/>
            <a:ext cx="127413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b="1"/>
              <a:t>Hydrophilic</a:t>
            </a:r>
          </a:p>
        </p:txBody>
      </p:sp>
      <p:sp>
        <p:nvSpPr>
          <p:cNvPr id="5" name="TextBox 4"/>
          <p:cNvSpPr txBox="1"/>
          <p:nvPr/>
        </p:nvSpPr>
        <p:spPr>
          <a:xfrm>
            <a:off x="4538133" y="1264398"/>
            <a:ext cx="4478793" cy="1754326"/>
          </a:xfrm>
          <a:prstGeom prst="rect">
            <a:avLst/>
          </a:prstGeom>
          <a:noFill/>
        </p:spPr>
        <p:txBody>
          <a:bodyPr wrap="square" lIns="91440" tIns="45720" rIns="91440" bIns="45720" rtlCol="0" anchor="t">
            <a:spAutoFit/>
          </a:bodyPr>
          <a:lstStyle/>
          <a:p>
            <a:r>
              <a:rPr lang="en-US" i="1"/>
              <a:t>  In essence, any cell is simply a compartment with a watery interior that is separated from the external environment by a surface membrane (the plasma membrane) that prevents the free flow of molecules in and out of cells.</a:t>
            </a:r>
          </a:p>
        </p:txBody>
      </p:sp>
    </p:spTree>
    <p:extLst>
      <p:ext uri="{BB962C8B-B14F-4D97-AF65-F5344CB8AC3E}">
        <p14:creationId xmlns:p14="http://schemas.microsoft.com/office/powerpoint/2010/main" val="3137578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943600" y="1664387"/>
            <a:ext cx="3122416" cy="3970318"/>
          </a:xfrm>
          <a:prstGeom prst="rect">
            <a:avLst/>
          </a:prstGeom>
          <a:noFill/>
        </p:spPr>
        <p:txBody>
          <a:bodyPr wrap="square" rtlCol="0">
            <a:spAutoFit/>
          </a:bodyPr>
          <a:lstStyle/>
          <a:p>
            <a:pPr marL="285750" indent="-285750">
              <a:buFont typeface="Arial" pitchFamily="34" charset="0"/>
              <a:buChar char="•"/>
            </a:pPr>
            <a:r>
              <a:rPr lang="en-US"/>
              <a:t>Photosynthetic organelle</a:t>
            </a:r>
          </a:p>
          <a:p>
            <a:pPr marL="285750" indent="-285750">
              <a:buFont typeface="Arial" pitchFamily="34" charset="0"/>
              <a:buChar char="•"/>
            </a:pPr>
            <a:r>
              <a:rPr lang="en-US"/>
              <a:t>Two outer membranes</a:t>
            </a:r>
          </a:p>
          <a:p>
            <a:pPr marL="285750" indent="-285750">
              <a:buFont typeface="Arial" pitchFamily="34" charset="0"/>
              <a:buChar char="•"/>
            </a:pPr>
            <a:r>
              <a:rPr lang="en-US"/>
              <a:t>Photosynthesis takes place at a third, highly folded chlorophyll containing thylakoid membrane inside the stroma</a:t>
            </a:r>
          </a:p>
          <a:p>
            <a:pPr marL="285750" indent="-285750">
              <a:buFont typeface="Arial" pitchFamily="34" charset="0"/>
              <a:buChar char="•"/>
            </a:pPr>
            <a:r>
              <a:rPr lang="en-US"/>
              <a:t>Resemble photosynthetic bacteria</a:t>
            </a:r>
          </a:p>
          <a:p>
            <a:pPr marL="285750" indent="-285750">
              <a:buFont typeface="Arial" pitchFamily="34" charset="0"/>
              <a:buChar char="•"/>
            </a:pPr>
            <a:r>
              <a:rPr lang="en-US"/>
              <a:t>Has own double stranded circular DNA genome and reproduce by dividing in two.</a:t>
            </a:r>
          </a:p>
          <a:p>
            <a:pPr marL="285750" indent="-285750">
              <a:buFont typeface="Arial" pitchFamily="34" charset="0"/>
              <a:buChar char="•"/>
            </a:pPr>
            <a:r>
              <a:rPr lang="en-US"/>
              <a:t>Endosymbiosis</a:t>
            </a:r>
          </a:p>
        </p:txBody>
      </p:sp>
      <p:grpSp>
        <p:nvGrpSpPr>
          <p:cNvPr id="29" name="Group 28"/>
          <p:cNvGrpSpPr/>
          <p:nvPr/>
        </p:nvGrpSpPr>
        <p:grpSpPr>
          <a:xfrm>
            <a:off x="76200" y="1143000"/>
            <a:ext cx="5553751" cy="4953000"/>
            <a:chOff x="152400" y="1143000"/>
            <a:chExt cx="5553751" cy="495300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5553751"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Connector 3"/>
            <p:cNvCxnSpPr/>
            <p:nvPr/>
          </p:nvCxnSpPr>
          <p:spPr>
            <a:xfrm>
              <a:off x="4419600" y="2591167"/>
              <a:ext cx="533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896025" y="2438400"/>
              <a:ext cx="697563" cy="307777"/>
            </a:xfrm>
            <a:prstGeom prst="rect">
              <a:avLst/>
            </a:prstGeom>
            <a:noFill/>
          </p:spPr>
          <p:txBody>
            <a:bodyPr wrap="none" rtlCol="0">
              <a:spAutoFit/>
            </a:bodyPr>
            <a:lstStyle/>
            <a:p>
              <a:r>
                <a:rPr lang="en-US" sz="1400"/>
                <a:t>stroma</a:t>
              </a:r>
            </a:p>
          </p:txBody>
        </p:sp>
        <p:sp>
          <p:nvSpPr>
            <p:cNvPr id="6" name="TextBox 5"/>
            <p:cNvSpPr txBox="1"/>
            <p:nvPr/>
          </p:nvSpPr>
          <p:spPr>
            <a:xfrm>
              <a:off x="4613669" y="3281180"/>
              <a:ext cx="1003865" cy="338554"/>
            </a:xfrm>
            <a:prstGeom prst="rect">
              <a:avLst/>
            </a:prstGeom>
            <a:noFill/>
          </p:spPr>
          <p:txBody>
            <a:bodyPr wrap="none" rtlCol="0">
              <a:spAutoFit/>
            </a:bodyPr>
            <a:lstStyle/>
            <a:p>
              <a:r>
                <a:rPr lang="en-US" sz="1600" b="1">
                  <a:solidFill>
                    <a:srgbClr val="00B050"/>
                  </a:solidFill>
                </a:rPr>
                <a:t>Thylakoid</a:t>
              </a:r>
            </a:p>
          </p:txBody>
        </p:sp>
        <p:sp>
          <p:nvSpPr>
            <p:cNvPr id="9" name="Freeform 8"/>
            <p:cNvSpPr/>
            <p:nvPr/>
          </p:nvSpPr>
          <p:spPr>
            <a:xfrm>
              <a:off x="4308873" y="2819400"/>
              <a:ext cx="110727" cy="110215"/>
            </a:xfrm>
            <a:custGeom>
              <a:avLst/>
              <a:gdLst>
                <a:gd name="connsiteX0" fmla="*/ 159521 w 442908"/>
                <a:gd name="connsiteY0" fmla="*/ 143151 h 440863"/>
                <a:gd name="connsiteX1" fmla="*/ 116991 w 442908"/>
                <a:gd name="connsiteY1" fmla="*/ 89988 h 440863"/>
                <a:gd name="connsiteX2" fmla="*/ 85093 w 442908"/>
                <a:gd name="connsiteY2" fmla="*/ 79356 h 440863"/>
                <a:gd name="connsiteX3" fmla="*/ 53195 w 442908"/>
                <a:gd name="connsiteY3" fmla="*/ 47458 h 440863"/>
                <a:gd name="connsiteX4" fmla="*/ 63828 w 442908"/>
                <a:gd name="connsiteY4" fmla="*/ 15561 h 440863"/>
                <a:gd name="connsiteX5" fmla="*/ 233949 w 442908"/>
                <a:gd name="connsiteY5" fmla="*/ 58091 h 440863"/>
                <a:gd name="connsiteX6" fmla="*/ 212684 w 442908"/>
                <a:gd name="connsiteY6" fmla="*/ 89988 h 440863"/>
                <a:gd name="connsiteX7" fmla="*/ 180786 w 442908"/>
                <a:gd name="connsiteY7" fmla="*/ 132519 h 440863"/>
                <a:gd name="connsiteX8" fmla="*/ 191419 w 442908"/>
                <a:gd name="connsiteY8" fmla="*/ 175049 h 440863"/>
                <a:gd name="connsiteX9" fmla="*/ 435967 w 442908"/>
                <a:gd name="connsiteY9" fmla="*/ 175049 h 440863"/>
                <a:gd name="connsiteX10" fmla="*/ 414702 w 442908"/>
                <a:gd name="connsiteY10" fmla="*/ 249477 h 440863"/>
                <a:gd name="connsiteX11" fmla="*/ 350907 w 442908"/>
                <a:gd name="connsiteY11" fmla="*/ 281374 h 440863"/>
                <a:gd name="connsiteX12" fmla="*/ 265846 w 442908"/>
                <a:gd name="connsiteY12" fmla="*/ 270742 h 440863"/>
                <a:gd name="connsiteX13" fmla="*/ 233949 w 442908"/>
                <a:gd name="connsiteY13" fmla="*/ 260109 h 440863"/>
                <a:gd name="connsiteX14" fmla="*/ 276479 w 442908"/>
                <a:gd name="connsiteY14" fmla="*/ 345170 h 440863"/>
                <a:gd name="connsiteX15" fmla="*/ 287112 w 442908"/>
                <a:gd name="connsiteY15" fmla="*/ 377067 h 440863"/>
                <a:gd name="connsiteX16" fmla="*/ 233949 w 442908"/>
                <a:gd name="connsiteY16" fmla="*/ 419598 h 440863"/>
                <a:gd name="connsiteX17" fmla="*/ 170153 w 442908"/>
                <a:gd name="connsiteY17" fmla="*/ 440863 h 440863"/>
                <a:gd name="connsiteX18" fmla="*/ 138256 w 442908"/>
                <a:gd name="connsiteY18" fmla="*/ 419598 h 440863"/>
                <a:gd name="connsiteX19" fmla="*/ 148888 w 442908"/>
                <a:gd name="connsiteY19" fmla="*/ 270742 h 440863"/>
                <a:gd name="connsiteX20" fmla="*/ 42563 w 442908"/>
                <a:gd name="connsiteY20" fmla="*/ 260109 h 440863"/>
                <a:gd name="connsiteX21" fmla="*/ 10665 w 442908"/>
                <a:gd name="connsiteY21" fmla="*/ 238844 h 440863"/>
                <a:gd name="connsiteX22" fmla="*/ 10665 w 442908"/>
                <a:gd name="connsiteY22" fmla="*/ 175049 h 440863"/>
                <a:gd name="connsiteX23" fmla="*/ 42563 w 442908"/>
                <a:gd name="connsiteY23" fmla="*/ 164416 h 440863"/>
                <a:gd name="connsiteX24" fmla="*/ 159521 w 442908"/>
                <a:gd name="connsiteY24" fmla="*/ 164416 h 440863"/>
                <a:gd name="connsiteX25" fmla="*/ 159521 w 442908"/>
                <a:gd name="connsiteY25" fmla="*/ 143151 h 44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2908" h="440863">
                  <a:moveTo>
                    <a:pt x="159521" y="143151"/>
                  </a:moveTo>
                  <a:cubicBezTo>
                    <a:pt x="152433" y="130746"/>
                    <a:pt x="134222" y="104757"/>
                    <a:pt x="116991" y="89988"/>
                  </a:cubicBezTo>
                  <a:cubicBezTo>
                    <a:pt x="108481" y="82694"/>
                    <a:pt x="94418" y="85573"/>
                    <a:pt x="85093" y="79356"/>
                  </a:cubicBezTo>
                  <a:cubicBezTo>
                    <a:pt x="72582" y="71015"/>
                    <a:pt x="63828" y="58091"/>
                    <a:pt x="53195" y="47458"/>
                  </a:cubicBezTo>
                  <a:cubicBezTo>
                    <a:pt x="56739" y="36826"/>
                    <a:pt x="52707" y="16951"/>
                    <a:pt x="63828" y="15561"/>
                  </a:cubicBezTo>
                  <a:cubicBezTo>
                    <a:pt x="224031" y="-4464"/>
                    <a:pt x="208669" y="-17748"/>
                    <a:pt x="233949" y="58091"/>
                  </a:cubicBezTo>
                  <a:cubicBezTo>
                    <a:pt x="226861" y="68723"/>
                    <a:pt x="220111" y="79590"/>
                    <a:pt x="212684" y="89988"/>
                  </a:cubicBezTo>
                  <a:cubicBezTo>
                    <a:pt x="202384" y="104408"/>
                    <a:pt x="185084" y="115327"/>
                    <a:pt x="180786" y="132519"/>
                  </a:cubicBezTo>
                  <a:lnTo>
                    <a:pt x="191419" y="175049"/>
                  </a:lnTo>
                  <a:cubicBezTo>
                    <a:pt x="227949" y="171728"/>
                    <a:pt x="403382" y="148981"/>
                    <a:pt x="435967" y="175049"/>
                  </a:cubicBezTo>
                  <a:cubicBezTo>
                    <a:pt x="456115" y="191168"/>
                    <a:pt x="427232" y="226922"/>
                    <a:pt x="414702" y="249477"/>
                  </a:cubicBezTo>
                  <a:cubicBezTo>
                    <a:pt x="405333" y="266342"/>
                    <a:pt x="366990" y="276013"/>
                    <a:pt x="350907" y="281374"/>
                  </a:cubicBezTo>
                  <a:cubicBezTo>
                    <a:pt x="322553" y="277830"/>
                    <a:pt x="293959" y="275854"/>
                    <a:pt x="265846" y="270742"/>
                  </a:cubicBezTo>
                  <a:cubicBezTo>
                    <a:pt x="254819" y="268737"/>
                    <a:pt x="240166" y="250784"/>
                    <a:pt x="233949" y="260109"/>
                  </a:cubicBezTo>
                  <a:cubicBezTo>
                    <a:pt x="219896" y="281189"/>
                    <a:pt x="270959" y="337810"/>
                    <a:pt x="276479" y="345170"/>
                  </a:cubicBezTo>
                  <a:cubicBezTo>
                    <a:pt x="280023" y="355802"/>
                    <a:pt x="289310" y="366077"/>
                    <a:pt x="287112" y="377067"/>
                  </a:cubicBezTo>
                  <a:cubicBezTo>
                    <a:pt x="284957" y="387844"/>
                    <a:pt x="238310" y="417660"/>
                    <a:pt x="233949" y="419598"/>
                  </a:cubicBezTo>
                  <a:cubicBezTo>
                    <a:pt x="213465" y="428702"/>
                    <a:pt x="170153" y="440863"/>
                    <a:pt x="170153" y="440863"/>
                  </a:cubicBezTo>
                  <a:cubicBezTo>
                    <a:pt x="159521" y="433775"/>
                    <a:pt x="139841" y="432278"/>
                    <a:pt x="138256" y="419598"/>
                  </a:cubicBezTo>
                  <a:cubicBezTo>
                    <a:pt x="132086" y="370237"/>
                    <a:pt x="174482" y="313398"/>
                    <a:pt x="148888" y="270742"/>
                  </a:cubicBezTo>
                  <a:cubicBezTo>
                    <a:pt x="130563" y="240199"/>
                    <a:pt x="78005" y="263653"/>
                    <a:pt x="42563" y="260109"/>
                  </a:cubicBezTo>
                  <a:cubicBezTo>
                    <a:pt x="31930" y="253021"/>
                    <a:pt x="18648" y="248822"/>
                    <a:pt x="10665" y="238844"/>
                  </a:cubicBezTo>
                  <a:cubicBezTo>
                    <a:pt x="-1937" y="223092"/>
                    <a:pt x="-5087" y="190801"/>
                    <a:pt x="10665" y="175049"/>
                  </a:cubicBezTo>
                  <a:cubicBezTo>
                    <a:pt x="18590" y="167124"/>
                    <a:pt x="31930" y="167960"/>
                    <a:pt x="42563" y="164416"/>
                  </a:cubicBezTo>
                  <a:cubicBezTo>
                    <a:pt x="81530" y="174158"/>
                    <a:pt x="118434" y="189068"/>
                    <a:pt x="159521" y="164416"/>
                  </a:cubicBezTo>
                  <a:cubicBezTo>
                    <a:pt x="168117" y="159258"/>
                    <a:pt x="166609" y="155556"/>
                    <a:pt x="159521" y="143151"/>
                  </a:cubicBezTo>
                  <a:close/>
                </a:path>
              </a:pathLst>
            </a:custGeom>
            <a:noFill/>
            <a:ln>
              <a:solidFill>
                <a:srgbClr val="B60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3352800" y="3347502"/>
              <a:ext cx="110727" cy="110215"/>
            </a:xfrm>
            <a:custGeom>
              <a:avLst/>
              <a:gdLst>
                <a:gd name="connsiteX0" fmla="*/ 159521 w 442908"/>
                <a:gd name="connsiteY0" fmla="*/ 143151 h 440863"/>
                <a:gd name="connsiteX1" fmla="*/ 116991 w 442908"/>
                <a:gd name="connsiteY1" fmla="*/ 89988 h 440863"/>
                <a:gd name="connsiteX2" fmla="*/ 85093 w 442908"/>
                <a:gd name="connsiteY2" fmla="*/ 79356 h 440863"/>
                <a:gd name="connsiteX3" fmla="*/ 53195 w 442908"/>
                <a:gd name="connsiteY3" fmla="*/ 47458 h 440863"/>
                <a:gd name="connsiteX4" fmla="*/ 63828 w 442908"/>
                <a:gd name="connsiteY4" fmla="*/ 15561 h 440863"/>
                <a:gd name="connsiteX5" fmla="*/ 233949 w 442908"/>
                <a:gd name="connsiteY5" fmla="*/ 58091 h 440863"/>
                <a:gd name="connsiteX6" fmla="*/ 212684 w 442908"/>
                <a:gd name="connsiteY6" fmla="*/ 89988 h 440863"/>
                <a:gd name="connsiteX7" fmla="*/ 180786 w 442908"/>
                <a:gd name="connsiteY7" fmla="*/ 132519 h 440863"/>
                <a:gd name="connsiteX8" fmla="*/ 191419 w 442908"/>
                <a:gd name="connsiteY8" fmla="*/ 175049 h 440863"/>
                <a:gd name="connsiteX9" fmla="*/ 435967 w 442908"/>
                <a:gd name="connsiteY9" fmla="*/ 175049 h 440863"/>
                <a:gd name="connsiteX10" fmla="*/ 414702 w 442908"/>
                <a:gd name="connsiteY10" fmla="*/ 249477 h 440863"/>
                <a:gd name="connsiteX11" fmla="*/ 350907 w 442908"/>
                <a:gd name="connsiteY11" fmla="*/ 281374 h 440863"/>
                <a:gd name="connsiteX12" fmla="*/ 265846 w 442908"/>
                <a:gd name="connsiteY12" fmla="*/ 270742 h 440863"/>
                <a:gd name="connsiteX13" fmla="*/ 233949 w 442908"/>
                <a:gd name="connsiteY13" fmla="*/ 260109 h 440863"/>
                <a:gd name="connsiteX14" fmla="*/ 276479 w 442908"/>
                <a:gd name="connsiteY14" fmla="*/ 345170 h 440863"/>
                <a:gd name="connsiteX15" fmla="*/ 287112 w 442908"/>
                <a:gd name="connsiteY15" fmla="*/ 377067 h 440863"/>
                <a:gd name="connsiteX16" fmla="*/ 233949 w 442908"/>
                <a:gd name="connsiteY16" fmla="*/ 419598 h 440863"/>
                <a:gd name="connsiteX17" fmla="*/ 170153 w 442908"/>
                <a:gd name="connsiteY17" fmla="*/ 440863 h 440863"/>
                <a:gd name="connsiteX18" fmla="*/ 138256 w 442908"/>
                <a:gd name="connsiteY18" fmla="*/ 419598 h 440863"/>
                <a:gd name="connsiteX19" fmla="*/ 148888 w 442908"/>
                <a:gd name="connsiteY19" fmla="*/ 270742 h 440863"/>
                <a:gd name="connsiteX20" fmla="*/ 42563 w 442908"/>
                <a:gd name="connsiteY20" fmla="*/ 260109 h 440863"/>
                <a:gd name="connsiteX21" fmla="*/ 10665 w 442908"/>
                <a:gd name="connsiteY21" fmla="*/ 238844 h 440863"/>
                <a:gd name="connsiteX22" fmla="*/ 10665 w 442908"/>
                <a:gd name="connsiteY22" fmla="*/ 175049 h 440863"/>
                <a:gd name="connsiteX23" fmla="*/ 42563 w 442908"/>
                <a:gd name="connsiteY23" fmla="*/ 164416 h 440863"/>
                <a:gd name="connsiteX24" fmla="*/ 159521 w 442908"/>
                <a:gd name="connsiteY24" fmla="*/ 164416 h 440863"/>
                <a:gd name="connsiteX25" fmla="*/ 159521 w 442908"/>
                <a:gd name="connsiteY25" fmla="*/ 143151 h 44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2908" h="440863">
                  <a:moveTo>
                    <a:pt x="159521" y="143151"/>
                  </a:moveTo>
                  <a:cubicBezTo>
                    <a:pt x="152433" y="130746"/>
                    <a:pt x="134222" y="104757"/>
                    <a:pt x="116991" y="89988"/>
                  </a:cubicBezTo>
                  <a:cubicBezTo>
                    <a:pt x="108481" y="82694"/>
                    <a:pt x="94418" y="85573"/>
                    <a:pt x="85093" y="79356"/>
                  </a:cubicBezTo>
                  <a:cubicBezTo>
                    <a:pt x="72582" y="71015"/>
                    <a:pt x="63828" y="58091"/>
                    <a:pt x="53195" y="47458"/>
                  </a:cubicBezTo>
                  <a:cubicBezTo>
                    <a:pt x="56739" y="36826"/>
                    <a:pt x="52707" y="16951"/>
                    <a:pt x="63828" y="15561"/>
                  </a:cubicBezTo>
                  <a:cubicBezTo>
                    <a:pt x="224031" y="-4464"/>
                    <a:pt x="208669" y="-17748"/>
                    <a:pt x="233949" y="58091"/>
                  </a:cubicBezTo>
                  <a:cubicBezTo>
                    <a:pt x="226861" y="68723"/>
                    <a:pt x="220111" y="79590"/>
                    <a:pt x="212684" y="89988"/>
                  </a:cubicBezTo>
                  <a:cubicBezTo>
                    <a:pt x="202384" y="104408"/>
                    <a:pt x="185084" y="115327"/>
                    <a:pt x="180786" y="132519"/>
                  </a:cubicBezTo>
                  <a:lnTo>
                    <a:pt x="191419" y="175049"/>
                  </a:lnTo>
                  <a:cubicBezTo>
                    <a:pt x="227949" y="171728"/>
                    <a:pt x="403382" y="148981"/>
                    <a:pt x="435967" y="175049"/>
                  </a:cubicBezTo>
                  <a:cubicBezTo>
                    <a:pt x="456115" y="191168"/>
                    <a:pt x="427232" y="226922"/>
                    <a:pt x="414702" y="249477"/>
                  </a:cubicBezTo>
                  <a:cubicBezTo>
                    <a:pt x="405333" y="266342"/>
                    <a:pt x="366990" y="276013"/>
                    <a:pt x="350907" y="281374"/>
                  </a:cubicBezTo>
                  <a:cubicBezTo>
                    <a:pt x="322553" y="277830"/>
                    <a:pt x="293959" y="275854"/>
                    <a:pt x="265846" y="270742"/>
                  </a:cubicBezTo>
                  <a:cubicBezTo>
                    <a:pt x="254819" y="268737"/>
                    <a:pt x="240166" y="250784"/>
                    <a:pt x="233949" y="260109"/>
                  </a:cubicBezTo>
                  <a:cubicBezTo>
                    <a:pt x="219896" y="281189"/>
                    <a:pt x="270959" y="337810"/>
                    <a:pt x="276479" y="345170"/>
                  </a:cubicBezTo>
                  <a:cubicBezTo>
                    <a:pt x="280023" y="355802"/>
                    <a:pt x="289310" y="366077"/>
                    <a:pt x="287112" y="377067"/>
                  </a:cubicBezTo>
                  <a:cubicBezTo>
                    <a:pt x="284957" y="387844"/>
                    <a:pt x="238310" y="417660"/>
                    <a:pt x="233949" y="419598"/>
                  </a:cubicBezTo>
                  <a:cubicBezTo>
                    <a:pt x="213465" y="428702"/>
                    <a:pt x="170153" y="440863"/>
                    <a:pt x="170153" y="440863"/>
                  </a:cubicBezTo>
                  <a:cubicBezTo>
                    <a:pt x="159521" y="433775"/>
                    <a:pt x="139841" y="432278"/>
                    <a:pt x="138256" y="419598"/>
                  </a:cubicBezTo>
                  <a:cubicBezTo>
                    <a:pt x="132086" y="370237"/>
                    <a:pt x="174482" y="313398"/>
                    <a:pt x="148888" y="270742"/>
                  </a:cubicBezTo>
                  <a:cubicBezTo>
                    <a:pt x="130563" y="240199"/>
                    <a:pt x="78005" y="263653"/>
                    <a:pt x="42563" y="260109"/>
                  </a:cubicBezTo>
                  <a:cubicBezTo>
                    <a:pt x="31930" y="253021"/>
                    <a:pt x="18648" y="248822"/>
                    <a:pt x="10665" y="238844"/>
                  </a:cubicBezTo>
                  <a:cubicBezTo>
                    <a:pt x="-1937" y="223092"/>
                    <a:pt x="-5087" y="190801"/>
                    <a:pt x="10665" y="175049"/>
                  </a:cubicBezTo>
                  <a:cubicBezTo>
                    <a:pt x="18590" y="167124"/>
                    <a:pt x="31930" y="167960"/>
                    <a:pt x="42563" y="164416"/>
                  </a:cubicBezTo>
                  <a:cubicBezTo>
                    <a:pt x="81530" y="174158"/>
                    <a:pt x="118434" y="189068"/>
                    <a:pt x="159521" y="164416"/>
                  </a:cubicBezTo>
                  <a:cubicBezTo>
                    <a:pt x="168117" y="159258"/>
                    <a:pt x="166609" y="155556"/>
                    <a:pt x="159521" y="143151"/>
                  </a:cubicBezTo>
                  <a:close/>
                </a:path>
              </a:pathLst>
            </a:custGeom>
            <a:noFill/>
            <a:ln>
              <a:solidFill>
                <a:srgbClr val="B60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3733800" y="3733800"/>
              <a:ext cx="110727" cy="110215"/>
            </a:xfrm>
            <a:custGeom>
              <a:avLst/>
              <a:gdLst>
                <a:gd name="connsiteX0" fmla="*/ 159521 w 442908"/>
                <a:gd name="connsiteY0" fmla="*/ 143151 h 440863"/>
                <a:gd name="connsiteX1" fmla="*/ 116991 w 442908"/>
                <a:gd name="connsiteY1" fmla="*/ 89988 h 440863"/>
                <a:gd name="connsiteX2" fmla="*/ 85093 w 442908"/>
                <a:gd name="connsiteY2" fmla="*/ 79356 h 440863"/>
                <a:gd name="connsiteX3" fmla="*/ 53195 w 442908"/>
                <a:gd name="connsiteY3" fmla="*/ 47458 h 440863"/>
                <a:gd name="connsiteX4" fmla="*/ 63828 w 442908"/>
                <a:gd name="connsiteY4" fmla="*/ 15561 h 440863"/>
                <a:gd name="connsiteX5" fmla="*/ 233949 w 442908"/>
                <a:gd name="connsiteY5" fmla="*/ 58091 h 440863"/>
                <a:gd name="connsiteX6" fmla="*/ 212684 w 442908"/>
                <a:gd name="connsiteY6" fmla="*/ 89988 h 440863"/>
                <a:gd name="connsiteX7" fmla="*/ 180786 w 442908"/>
                <a:gd name="connsiteY7" fmla="*/ 132519 h 440863"/>
                <a:gd name="connsiteX8" fmla="*/ 191419 w 442908"/>
                <a:gd name="connsiteY8" fmla="*/ 175049 h 440863"/>
                <a:gd name="connsiteX9" fmla="*/ 435967 w 442908"/>
                <a:gd name="connsiteY9" fmla="*/ 175049 h 440863"/>
                <a:gd name="connsiteX10" fmla="*/ 414702 w 442908"/>
                <a:gd name="connsiteY10" fmla="*/ 249477 h 440863"/>
                <a:gd name="connsiteX11" fmla="*/ 350907 w 442908"/>
                <a:gd name="connsiteY11" fmla="*/ 281374 h 440863"/>
                <a:gd name="connsiteX12" fmla="*/ 265846 w 442908"/>
                <a:gd name="connsiteY12" fmla="*/ 270742 h 440863"/>
                <a:gd name="connsiteX13" fmla="*/ 233949 w 442908"/>
                <a:gd name="connsiteY13" fmla="*/ 260109 h 440863"/>
                <a:gd name="connsiteX14" fmla="*/ 276479 w 442908"/>
                <a:gd name="connsiteY14" fmla="*/ 345170 h 440863"/>
                <a:gd name="connsiteX15" fmla="*/ 287112 w 442908"/>
                <a:gd name="connsiteY15" fmla="*/ 377067 h 440863"/>
                <a:gd name="connsiteX16" fmla="*/ 233949 w 442908"/>
                <a:gd name="connsiteY16" fmla="*/ 419598 h 440863"/>
                <a:gd name="connsiteX17" fmla="*/ 170153 w 442908"/>
                <a:gd name="connsiteY17" fmla="*/ 440863 h 440863"/>
                <a:gd name="connsiteX18" fmla="*/ 138256 w 442908"/>
                <a:gd name="connsiteY18" fmla="*/ 419598 h 440863"/>
                <a:gd name="connsiteX19" fmla="*/ 148888 w 442908"/>
                <a:gd name="connsiteY19" fmla="*/ 270742 h 440863"/>
                <a:gd name="connsiteX20" fmla="*/ 42563 w 442908"/>
                <a:gd name="connsiteY20" fmla="*/ 260109 h 440863"/>
                <a:gd name="connsiteX21" fmla="*/ 10665 w 442908"/>
                <a:gd name="connsiteY21" fmla="*/ 238844 h 440863"/>
                <a:gd name="connsiteX22" fmla="*/ 10665 w 442908"/>
                <a:gd name="connsiteY22" fmla="*/ 175049 h 440863"/>
                <a:gd name="connsiteX23" fmla="*/ 42563 w 442908"/>
                <a:gd name="connsiteY23" fmla="*/ 164416 h 440863"/>
                <a:gd name="connsiteX24" fmla="*/ 159521 w 442908"/>
                <a:gd name="connsiteY24" fmla="*/ 164416 h 440863"/>
                <a:gd name="connsiteX25" fmla="*/ 159521 w 442908"/>
                <a:gd name="connsiteY25" fmla="*/ 143151 h 44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2908" h="440863">
                  <a:moveTo>
                    <a:pt x="159521" y="143151"/>
                  </a:moveTo>
                  <a:cubicBezTo>
                    <a:pt x="152433" y="130746"/>
                    <a:pt x="134222" y="104757"/>
                    <a:pt x="116991" y="89988"/>
                  </a:cubicBezTo>
                  <a:cubicBezTo>
                    <a:pt x="108481" y="82694"/>
                    <a:pt x="94418" y="85573"/>
                    <a:pt x="85093" y="79356"/>
                  </a:cubicBezTo>
                  <a:cubicBezTo>
                    <a:pt x="72582" y="71015"/>
                    <a:pt x="63828" y="58091"/>
                    <a:pt x="53195" y="47458"/>
                  </a:cubicBezTo>
                  <a:cubicBezTo>
                    <a:pt x="56739" y="36826"/>
                    <a:pt x="52707" y="16951"/>
                    <a:pt x="63828" y="15561"/>
                  </a:cubicBezTo>
                  <a:cubicBezTo>
                    <a:pt x="224031" y="-4464"/>
                    <a:pt x="208669" y="-17748"/>
                    <a:pt x="233949" y="58091"/>
                  </a:cubicBezTo>
                  <a:cubicBezTo>
                    <a:pt x="226861" y="68723"/>
                    <a:pt x="220111" y="79590"/>
                    <a:pt x="212684" y="89988"/>
                  </a:cubicBezTo>
                  <a:cubicBezTo>
                    <a:pt x="202384" y="104408"/>
                    <a:pt x="185084" y="115327"/>
                    <a:pt x="180786" y="132519"/>
                  </a:cubicBezTo>
                  <a:lnTo>
                    <a:pt x="191419" y="175049"/>
                  </a:lnTo>
                  <a:cubicBezTo>
                    <a:pt x="227949" y="171728"/>
                    <a:pt x="403382" y="148981"/>
                    <a:pt x="435967" y="175049"/>
                  </a:cubicBezTo>
                  <a:cubicBezTo>
                    <a:pt x="456115" y="191168"/>
                    <a:pt x="427232" y="226922"/>
                    <a:pt x="414702" y="249477"/>
                  </a:cubicBezTo>
                  <a:cubicBezTo>
                    <a:pt x="405333" y="266342"/>
                    <a:pt x="366990" y="276013"/>
                    <a:pt x="350907" y="281374"/>
                  </a:cubicBezTo>
                  <a:cubicBezTo>
                    <a:pt x="322553" y="277830"/>
                    <a:pt x="293959" y="275854"/>
                    <a:pt x="265846" y="270742"/>
                  </a:cubicBezTo>
                  <a:cubicBezTo>
                    <a:pt x="254819" y="268737"/>
                    <a:pt x="240166" y="250784"/>
                    <a:pt x="233949" y="260109"/>
                  </a:cubicBezTo>
                  <a:cubicBezTo>
                    <a:pt x="219896" y="281189"/>
                    <a:pt x="270959" y="337810"/>
                    <a:pt x="276479" y="345170"/>
                  </a:cubicBezTo>
                  <a:cubicBezTo>
                    <a:pt x="280023" y="355802"/>
                    <a:pt x="289310" y="366077"/>
                    <a:pt x="287112" y="377067"/>
                  </a:cubicBezTo>
                  <a:cubicBezTo>
                    <a:pt x="284957" y="387844"/>
                    <a:pt x="238310" y="417660"/>
                    <a:pt x="233949" y="419598"/>
                  </a:cubicBezTo>
                  <a:cubicBezTo>
                    <a:pt x="213465" y="428702"/>
                    <a:pt x="170153" y="440863"/>
                    <a:pt x="170153" y="440863"/>
                  </a:cubicBezTo>
                  <a:cubicBezTo>
                    <a:pt x="159521" y="433775"/>
                    <a:pt x="139841" y="432278"/>
                    <a:pt x="138256" y="419598"/>
                  </a:cubicBezTo>
                  <a:cubicBezTo>
                    <a:pt x="132086" y="370237"/>
                    <a:pt x="174482" y="313398"/>
                    <a:pt x="148888" y="270742"/>
                  </a:cubicBezTo>
                  <a:cubicBezTo>
                    <a:pt x="130563" y="240199"/>
                    <a:pt x="78005" y="263653"/>
                    <a:pt x="42563" y="260109"/>
                  </a:cubicBezTo>
                  <a:cubicBezTo>
                    <a:pt x="31930" y="253021"/>
                    <a:pt x="18648" y="248822"/>
                    <a:pt x="10665" y="238844"/>
                  </a:cubicBezTo>
                  <a:cubicBezTo>
                    <a:pt x="-1937" y="223092"/>
                    <a:pt x="-5087" y="190801"/>
                    <a:pt x="10665" y="175049"/>
                  </a:cubicBezTo>
                  <a:cubicBezTo>
                    <a:pt x="18590" y="167124"/>
                    <a:pt x="31930" y="167960"/>
                    <a:pt x="42563" y="164416"/>
                  </a:cubicBezTo>
                  <a:cubicBezTo>
                    <a:pt x="81530" y="174158"/>
                    <a:pt x="118434" y="189068"/>
                    <a:pt x="159521" y="164416"/>
                  </a:cubicBezTo>
                  <a:cubicBezTo>
                    <a:pt x="168117" y="159258"/>
                    <a:pt x="166609" y="155556"/>
                    <a:pt x="159521" y="143151"/>
                  </a:cubicBezTo>
                  <a:close/>
                </a:path>
              </a:pathLst>
            </a:custGeom>
            <a:noFill/>
            <a:ln>
              <a:solidFill>
                <a:srgbClr val="B60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3470673" y="2819400"/>
              <a:ext cx="110727" cy="110215"/>
            </a:xfrm>
            <a:custGeom>
              <a:avLst/>
              <a:gdLst>
                <a:gd name="connsiteX0" fmla="*/ 159521 w 442908"/>
                <a:gd name="connsiteY0" fmla="*/ 143151 h 440863"/>
                <a:gd name="connsiteX1" fmla="*/ 116991 w 442908"/>
                <a:gd name="connsiteY1" fmla="*/ 89988 h 440863"/>
                <a:gd name="connsiteX2" fmla="*/ 85093 w 442908"/>
                <a:gd name="connsiteY2" fmla="*/ 79356 h 440863"/>
                <a:gd name="connsiteX3" fmla="*/ 53195 w 442908"/>
                <a:gd name="connsiteY3" fmla="*/ 47458 h 440863"/>
                <a:gd name="connsiteX4" fmla="*/ 63828 w 442908"/>
                <a:gd name="connsiteY4" fmla="*/ 15561 h 440863"/>
                <a:gd name="connsiteX5" fmla="*/ 233949 w 442908"/>
                <a:gd name="connsiteY5" fmla="*/ 58091 h 440863"/>
                <a:gd name="connsiteX6" fmla="*/ 212684 w 442908"/>
                <a:gd name="connsiteY6" fmla="*/ 89988 h 440863"/>
                <a:gd name="connsiteX7" fmla="*/ 180786 w 442908"/>
                <a:gd name="connsiteY7" fmla="*/ 132519 h 440863"/>
                <a:gd name="connsiteX8" fmla="*/ 191419 w 442908"/>
                <a:gd name="connsiteY8" fmla="*/ 175049 h 440863"/>
                <a:gd name="connsiteX9" fmla="*/ 435967 w 442908"/>
                <a:gd name="connsiteY9" fmla="*/ 175049 h 440863"/>
                <a:gd name="connsiteX10" fmla="*/ 414702 w 442908"/>
                <a:gd name="connsiteY10" fmla="*/ 249477 h 440863"/>
                <a:gd name="connsiteX11" fmla="*/ 350907 w 442908"/>
                <a:gd name="connsiteY11" fmla="*/ 281374 h 440863"/>
                <a:gd name="connsiteX12" fmla="*/ 265846 w 442908"/>
                <a:gd name="connsiteY12" fmla="*/ 270742 h 440863"/>
                <a:gd name="connsiteX13" fmla="*/ 233949 w 442908"/>
                <a:gd name="connsiteY13" fmla="*/ 260109 h 440863"/>
                <a:gd name="connsiteX14" fmla="*/ 276479 w 442908"/>
                <a:gd name="connsiteY14" fmla="*/ 345170 h 440863"/>
                <a:gd name="connsiteX15" fmla="*/ 287112 w 442908"/>
                <a:gd name="connsiteY15" fmla="*/ 377067 h 440863"/>
                <a:gd name="connsiteX16" fmla="*/ 233949 w 442908"/>
                <a:gd name="connsiteY16" fmla="*/ 419598 h 440863"/>
                <a:gd name="connsiteX17" fmla="*/ 170153 w 442908"/>
                <a:gd name="connsiteY17" fmla="*/ 440863 h 440863"/>
                <a:gd name="connsiteX18" fmla="*/ 138256 w 442908"/>
                <a:gd name="connsiteY18" fmla="*/ 419598 h 440863"/>
                <a:gd name="connsiteX19" fmla="*/ 148888 w 442908"/>
                <a:gd name="connsiteY19" fmla="*/ 270742 h 440863"/>
                <a:gd name="connsiteX20" fmla="*/ 42563 w 442908"/>
                <a:gd name="connsiteY20" fmla="*/ 260109 h 440863"/>
                <a:gd name="connsiteX21" fmla="*/ 10665 w 442908"/>
                <a:gd name="connsiteY21" fmla="*/ 238844 h 440863"/>
                <a:gd name="connsiteX22" fmla="*/ 10665 w 442908"/>
                <a:gd name="connsiteY22" fmla="*/ 175049 h 440863"/>
                <a:gd name="connsiteX23" fmla="*/ 42563 w 442908"/>
                <a:gd name="connsiteY23" fmla="*/ 164416 h 440863"/>
                <a:gd name="connsiteX24" fmla="*/ 159521 w 442908"/>
                <a:gd name="connsiteY24" fmla="*/ 164416 h 440863"/>
                <a:gd name="connsiteX25" fmla="*/ 159521 w 442908"/>
                <a:gd name="connsiteY25" fmla="*/ 143151 h 44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2908" h="440863">
                  <a:moveTo>
                    <a:pt x="159521" y="143151"/>
                  </a:moveTo>
                  <a:cubicBezTo>
                    <a:pt x="152433" y="130746"/>
                    <a:pt x="134222" y="104757"/>
                    <a:pt x="116991" y="89988"/>
                  </a:cubicBezTo>
                  <a:cubicBezTo>
                    <a:pt x="108481" y="82694"/>
                    <a:pt x="94418" y="85573"/>
                    <a:pt x="85093" y="79356"/>
                  </a:cubicBezTo>
                  <a:cubicBezTo>
                    <a:pt x="72582" y="71015"/>
                    <a:pt x="63828" y="58091"/>
                    <a:pt x="53195" y="47458"/>
                  </a:cubicBezTo>
                  <a:cubicBezTo>
                    <a:pt x="56739" y="36826"/>
                    <a:pt x="52707" y="16951"/>
                    <a:pt x="63828" y="15561"/>
                  </a:cubicBezTo>
                  <a:cubicBezTo>
                    <a:pt x="224031" y="-4464"/>
                    <a:pt x="208669" y="-17748"/>
                    <a:pt x="233949" y="58091"/>
                  </a:cubicBezTo>
                  <a:cubicBezTo>
                    <a:pt x="226861" y="68723"/>
                    <a:pt x="220111" y="79590"/>
                    <a:pt x="212684" y="89988"/>
                  </a:cubicBezTo>
                  <a:cubicBezTo>
                    <a:pt x="202384" y="104408"/>
                    <a:pt x="185084" y="115327"/>
                    <a:pt x="180786" y="132519"/>
                  </a:cubicBezTo>
                  <a:lnTo>
                    <a:pt x="191419" y="175049"/>
                  </a:lnTo>
                  <a:cubicBezTo>
                    <a:pt x="227949" y="171728"/>
                    <a:pt x="403382" y="148981"/>
                    <a:pt x="435967" y="175049"/>
                  </a:cubicBezTo>
                  <a:cubicBezTo>
                    <a:pt x="456115" y="191168"/>
                    <a:pt x="427232" y="226922"/>
                    <a:pt x="414702" y="249477"/>
                  </a:cubicBezTo>
                  <a:cubicBezTo>
                    <a:pt x="405333" y="266342"/>
                    <a:pt x="366990" y="276013"/>
                    <a:pt x="350907" y="281374"/>
                  </a:cubicBezTo>
                  <a:cubicBezTo>
                    <a:pt x="322553" y="277830"/>
                    <a:pt x="293959" y="275854"/>
                    <a:pt x="265846" y="270742"/>
                  </a:cubicBezTo>
                  <a:cubicBezTo>
                    <a:pt x="254819" y="268737"/>
                    <a:pt x="240166" y="250784"/>
                    <a:pt x="233949" y="260109"/>
                  </a:cubicBezTo>
                  <a:cubicBezTo>
                    <a:pt x="219896" y="281189"/>
                    <a:pt x="270959" y="337810"/>
                    <a:pt x="276479" y="345170"/>
                  </a:cubicBezTo>
                  <a:cubicBezTo>
                    <a:pt x="280023" y="355802"/>
                    <a:pt x="289310" y="366077"/>
                    <a:pt x="287112" y="377067"/>
                  </a:cubicBezTo>
                  <a:cubicBezTo>
                    <a:pt x="284957" y="387844"/>
                    <a:pt x="238310" y="417660"/>
                    <a:pt x="233949" y="419598"/>
                  </a:cubicBezTo>
                  <a:cubicBezTo>
                    <a:pt x="213465" y="428702"/>
                    <a:pt x="170153" y="440863"/>
                    <a:pt x="170153" y="440863"/>
                  </a:cubicBezTo>
                  <a:cubicBezTo>
                    <a:pt x="159521" y="433775"/>
                    <a:pt x="139841" y="432278"/>
                    <a:pt x="138256" y="419598"/>
                  </a:cubicBezTo>
                  <a:cubicBezTo>
                    <a:pt x="132086" y="370237"/>
                    <a:pt x="174482" y="313398"/>
                    <a:pt x="148888" y="270742"/>
                  </a:cubicBezTo>
                  <a:cubicBezTo>
                    <a:pt x="130563" y="240199"/>
                    <a:pt x="78005" y="263653"/>
                    <a:pt x="42563" y="260109"/>
                  </a:cubicBezTo>
                  <a:cubicBezTo>
                    <a:pt x="31930" y="253021"/>
                    <a:pt x="18648" y="248822"/>
                    <a:pt x="10665" y="238844"/>
                  </a:cubicBezTo>
                  <a:cubicBezTo>
                    <a:pt x="-1937" y="223092"/>
                    <a:pt x="-5087" y="190801"/>
                    <a:pt x="10665" y="175049"/>
                  </a:cubicBezTo>
                  <a:cubicBezTo>
                    <a:pt x="18590" y="167124"/>
                    <a:pt x="31930" y="167960"/>
                    <a:pt x="42563" y="164416"/>
                  </a:cubicBezTo>
                  <a:cubicBezTo>
                    <a:pt x="81530" y="174158"/>
                    <a:pt x="118434" y="189068"/>
                    <a:pt x="159521" y="164416"/>
                  </a:cubicBezTo>
                  <a:cubicBezTo>
                    <a:pt x="168117" y="159258"/>
                    <a:pt x="166609" y="155556"/>
                    <a:pt x="159521" y="143151"/>
                  </a:cubicBezTo>
                  <a:close/>
                </a:path>
              </a:pathLst>
            </a:custGeom>
            <a:noFill/>
            <a:ln>
              <a:solidFill>
                <a:srgbClr val="B60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461273" y="5071385"/>
              <a:ext cx="110727" cy="110215"/>
            </a:xfrm>
            <a:custGeom>
              <a:avLst/>
              <a:gdLst>
                <a:gd name="connsiteX0" fmla="*/ 159521 w 442908"/>
                <a:gd name="connsiteY0" fmla="*/ 143151 h 440863"/>
                <a:gd name="connsiteX1" fmla="*/ 116991 w 442908"/>
                <a:gd name="connsiteY1" fmla="*/ 89988 h 440863"/>
                <a:gd name="connsiteX2" fmla="*/ 85093 w 442908"/>
                <a:gd name="connsiteY2" fmla="*/ 79356 h 440863"/>
                <a:gd name="connsiteX3" fmla="*/ 53195 w 442908"/>
                <a:gd name="connsiteY3" fmla="*/ 47458 h 440863"/>
                <a:gd name="connsiteX4" fmla="*/ 63828 w 442908"/>
                <a:gd name="connsiteY4" fmla="*/ 15561 h 440863"/>
                <a:gd name="connsiteX5" fmla="*/ 233949 w 442908"/>
                <a:gd name="connsiteY5" fmla="*/ 58091 h 440863"/>
                <a:gd name="connsiteX6" fmla="*/ 212684 w 442908"/>
                <a:gd name="connsiteY6" fmla="*/ 89988 h 440863"/>
                <a:gd name="connsiteX7" fmla="*/ 180786 w 442908"/>
                <a:gd name="connsiteY7" fmla="*/ 132519 h 440863"/>
                <a:gd name="connsiteX8" fmla="*/ 191419 w 442908"/>
                <a:gd name="connsiteY8" fmla="*/ 175049 h 440863"/>
                <a:gd name="connsiteX9" fmla="*/ 435967 w 442908"/>
                <a:gd name="connsiteY9" fmla="*/ 175049 h 440863"/>
                <a:gd name="connsiteX10" fmla="*/ 414702 w 442908"/>
                <a:gd name="connsiteY10" fmla="*/ 249477 h 440863"/>
                <a:gd name="connsiteX11" fmla="*/ 350907 w 442908"/>
                <a:gd name="connsiteY11" fmla="*/ 281374 h 440863"/>
                <a:gd name="connsiteX12" fmla="*/ 265846 w 442908"/>
                <a:gd name="connsiteY12" fmla="*/ 270742 h 440863"/>
                <a:gd name="connsiteX13" fmla="*/ 233949 w 442908"/>
                <a:gd name="connsiteY13" fmla="*/ 260109 h 440863"/>
                <a:gd name="connsiteX14" fmla="*/ 276479 w 442908"/>
                <a:gd name="connsiteY14" fmla="*/ 345170 h 440863"/>
                <a:gd name="connsiteX15" fmla="*/ 287112 w 442908"/>
                <a:gd name="connsiteY15" fmla="*/ 377067 h 440863"/>
                <a:gd name="connsiteX16" fmla="*/ 233949 w 442908"/>
                <a:gd name="connsiteY16" fmla="*/ 419598 h 440863"/>
                <a:gd name="connsiteX17" fmla="*/ 170153 w 442908"/>
                <a:gd name="connsiteY17" fmla="*/ 440863 h 440863"/>
                <a:gd name="connsiteX18" fmla="*/ 138256 w 442908"/>
                <a:gd name="connsiteY18" fmla="*/ 419598 h 440863"/>
                <a:gd name="connsiteX19" fmla="*/ 148888 w 442908"/>
                <a:gd name="connsiteY19" fmla="*/ 270742 h 440863"/>
                <a:gd name="connsiteX20" fmla="*/ 42563 w 442908"/>
                <a:gd name="connsiteY20" fmla="*/ 260109 h 440863"/>
                <a:gd name="connsiteX21" fmla="*/ 10665 w 442908"/>
                <a:gd name="connsiteY21" fmla="*/ 238844 h 440863"/>
                <a:gd name="connsiteX22" fmla="*/ 10665 w 442908"/>
                <a:gd name="connsiteY22" fmla="*/ 175049 h 440863"/>
                <a:gd name="connsiteX23" fmla="*/ 42563 w 442908"/>
                <a:gd name="connsiteY23" fmla="*/ 164416 h 440863"/>
                <a:gd name="connsiteX24" fmla="*/ 159521 w 442908"/>
                <a:gd name="connsiteY24" fmla="*/ 164416 h 440863"/>
                <a:gd name="connsiteX25" fmla="*/ 159521 w 442908"/>
                <a:gd name="connsiteY25" fmla="*/ 143151 h 44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2908" h="440863">
                  <a:moveTo>
                    <a:pt x="159521" y="143151"/>
                  </a:moveTo>
                  <a:cubicBezTo>
                    <a:pt x="152433" y="130746"/>
                    <a:pt x="134222" y="104757"/>
                    <a:pt x="116991" y="89988"/>
                  </a:cubicBezTo>
                  <a:cubicBezTo>
                    <a:pt x="108481" y="82694"/>
                    <a:pt x="94418" y="85573"/>
                    <a:pt x="85093" y="79356"/>
                  </a:cubicBezTo>
                  <a:cubicBezTo>
                    <a:pt x="72582" y="71015"/>
                    <a:pt x="63828" y="58091"/>
                    <a:pt x="53195" y="47458"/>
                  </a:cubicBezTo>
                  <a:cubicBezTo>
                    <a:pt x="56739" y="36826"/>
                    <a:pt x="52707" y="16951"/>
                    <a:pt x="63828" y="15561"/>
                  </a:cubicBezTo>
                  <a:cubicBezTo>
                    <a:pt x="224031" y="-4464"/>
                    <a:pt x="208669" y="-17748"/>
                    <a:pt x="233949" y="58091"/>
                  </a:cubicBezTo>
                  <a:cubicBezTo>
                    <a:pt x="226861" y="68723"/>
                    <a:pt x="220111" y="79590"/>
                    <a:pt x="212684" y="89988"/>
                  </a:cubicBezTo>
                  <a:cubicBezTo>
                    <a:pt x="202384" y="104408"/>
                    <a:pt x="185084" y="115327"/>
                    <a:pt x="180786" y="132519"/>
                  </a:cubicBezTo>
                  <a:lnTo>
                    <a:pt x="191419" y="175049"/>
                  </a:lnTo>
                  <a:cubicBezTo>
                    <a:pt x="227949" y="171728"/>
                    <a:pt x="403382" y="148981"/>
                    <a:pt x="435967" y="175049"/>
                  </a:cubicBezTo>
                  <a:cubicBezTo>
                    <a:pt x="456115" y="191168"/>
                    <a:pt x="427232" y="226922"/>
                    <a:pt x="414702" y="249477"/>
                  </a:cubicBezTo>
                  <a:cubicBezTo>
                    <a:pt x="405333" y="266342"/>
                    <a:pt x="366990" y="276013"/>
                    <a:pt x="350907" y="281374"/>
                  </a:cubicBezTo>
                  <a:cubicBezTo>
                    <a:pt x="322553" y="277830"/>
                    <a:pt x="293959" y="275854"/>
                    <a:pt x="265846" y="270742"/>
                  </a:cubicBezTo>
                  <a:cubicBezTo>
                    <a:pt x="254819" y="268737"/>
                    <a:pt x="240166" y="250784"/>
                    <a:pt x="233949" y="260109"/>
                  </a:cubicBezTo>
                  <a:cubicBezTo>
                    <a:pt x="219896" y="281189"/>
                    <a:pt x="270959" y="337810"/>
                    <a:pt x="276479" y="345170"/>
                  </a:cubicBezTo>
                  <a:cubicBezTo>
                    <a:pt x="280023" y="355802"/>
                    <a:pt x="289310" y="366077"/>
                    <a:pt x="287112" y="377067"/>
                  </a:cubicBezTo>
                  <a:cubicBezTo>
                    <a:pt x="284957" y="387844"/>
                    <a:pt x="238310" y="417660"/>
                    <a:pt x="233949" y="419598"/>
                  </a:cubicBezTo>
                  <a:cubicBezTo>
                    <a:pt x="213465" y="428702"/>
                    <a:pt x="170153" y="440863"/>
                    <a:pt x="170153" y="440863"/>
                  </a:cubicBezTo>
                  <a:cubicBezTo>
                    <a:pt x="159521" y="433775"/>
                    <a:pt x="139841" y="432278"/>
                    <a:pt x="138256" y="419598"/>
                  </a:cubicBezTo>
                  <a:cubicBezTo>
                    <a:pt x="132086" y="370237"/>
                    <a:pt x="174482" y="313398"/>
                    <a:pt x="148888" y="270742"/>
                  </a:cubicBezTo>
                  <a:cubicBezTo>
                    <a:pt x="130563" y="240199"/>
                    <a:pt x="78005" y="263653"/>
                    <a:pt x="42563" y="260109"/>
                  </a:cubicBezTo>
                  <a:cubicBezTo>
                    <a:pt x="31930" y="253021"/>
                    <a:pt x="18648" y="248822"/>
                    <a:pt x="10665" y="238844"/>
                  </a:cubicBezTo>
                  <a:cubicBezTo>
                    <a:pt x="-1937" y="223092"/>
                    <a:pt x="-5087" y="190801"/>
                    <a:pt x="10665" y="175049"/>
                  </a:cubicBezTo>
                  <a:cubicBezTo>
                    <a:pt x="18590" y="167124"/>
                    <a:pt x="31930" y="167960"/>
                    <a:pt x="42563" y="164416"/>
                  </a:cubicBezTo>
                  <a:cubicBezTo>
                    <a:pt x="81530" y="174158"/>
                    <a:pt x="118434" y="189068"/>
                    <a:pt x="159521" y="164416"/>
                  </a:cubicBezTo>
                  <a:cubicBezTo>
                    <a:pt x="168117" y="159258"/>
                    <a:pt x="166609" y="155556"/>
                    <a:pt x="159521" y="143151"/>
                  </a:cubicBezTo>
                  <a:close/>
                </a:path>
              </a:pathLst>
            </a:custGeom>
            <a:noFill/>
            <a:ln>
              <a:solidFill>
                <a:srgbClr val="B60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461272" y="2361833"/>
              <a:ext cx="5536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267200" y="3242585"/>
              <a:ext cx="110727" cy="110215"/>
            </a:xfrm>
            <a:custGeom>
              <a:avLst/>
              <a:gdLst>
                <a:gd name="connsiteX0" fmla="*/ 159521 w 442908"/>
                <a:gd name="connsiteY0" fmla="*/ 143151 h 440863"/>
                <a:gd name="connsiteX1" fmla="*/ 116991 w 442908"/>
                <a:gd name="connsiteY1" fmla="*/ 89988 h 440863"/>
                <a:gd name="connsiteX2" fmla="*/ 85093 w 442908"/>
                <a:gd name="connsiteY2" fmla="*/ 79356 h 440863"/>
                <a:gd name="connsiteX3" fmla="*/ 53195 w 442908"/>
                <a:gd name="connsiteY3" fmla="*/ 47458 h 440863"/>
                <a:gd name="connsiteX4" fmla="*/ 63828 w 442908"/>
                <a:gd name="connsiteY4" fmla="*/ 15561 h 440863"/>
                <a:gd name="connsiteX5" fmla="*/ 233949 w 442908"/>
                <a:gd name="connsiteY5" fmla="*/ 58091 h 440863"/>
                <a:gd name="connsiteX6" fmla="*/ 212684 w 442908"/>
                <a:gd name="connsiteY6" fmla="*/ 89988 h 440863"/>
                <a:gd name="connsiteX7" fmla="*/ 180786 w 442908"/>
                <a:gd name="connsiteY7" fmla="*/ 132519 h 440863"/>
                <a:gd name="connsiteX8" fmla="*/ 191419 w 442908"/>
                <a:gd name="connsiteY8" fmla="*/ 175049 h 440863"/>
                <a:gd name="connsiteX9" fmla="*/ 435967 w 442908"/>
                <a:gd name="connsiteY9" fmla="*/ 175049 h 440863"/>
                <a:gd name="connsiteX10" fmla="*/ 414702 w 442908"/>
                <a:gd name="connsiteY10" fmla="*/ 249477 h 440863"/>
                <a:gd name="connsiteX11" fmla="*/ 350907 w 442908"/>
                <a:gd name="connsiteY11" fmla="*/ 281374 h 440863"/>
                <a:gd name="connsiteX12" fmla="*/ 265846 w 442908"/>
                <a:gd name="connsiteY12" fmla="*/ 270742 h 440863"/>
                <a:gd name="connsiteX13" fmla="*/ 233949 w 442908"/>
                <a:gd name="connsiteY13" fmla="*/ 260109 h 440863"/>
                <a:gd name="connsiteX14" fmla="*/ 276479 w 442908"/>
                <a:gd name="connsiteY14" fmla="*/ 345170 h 440863"/>
                <a:gd name="connsiteX15" fmla="*/ 287112 w 442908"/>
                <a:gd name="connsiteY15" fmla="*/ 377067 h 440863"/>
                <a:gd name="connsiteX16" fmla="*/ 233949 w 442908"/>
                <a:gd name="connsiteY16" fmla="*/ 419598 h 440863"/>
                <a:gd name="connsiteX17" fmla="*/ 170153 w 442908"/>
                <a:gd name="connsiteY17" fmla="*/ 440863 h 440863"/>
                <a:gd name="connsiteX18" fmla="*/ 138256 w 442908"/>
                <a:gd name="connsiteY18" fmla="*/ 419598 h 440863"/>
                <a:gd name="connsiteX19" fmla="*/ 148888 w 442908"/>
                <a:gd name="connsiteY19" fmla="*/ 270742 h 440863"/>
                <a:gd name="connsiteX20" fmla="*/ 42563 w 442908"/>
                <a:gd name="connsiteY20" fmla="*/ 260109 h 440863"/>
                <a:gd name="connsiteX21" fmla="*/ 10665 w 442908"/>
                <a:gd name="connsiteY21" fmla="*/ 238844 h 440863"/>
                <a:gd name="connsiteX22" fmla="*/ 10665 w 442908"/>
                <a:gd name="connsiteY22" fmla="*/ 175049 h 440863"/>
                <a:gd name="connsiteX23" fmla="*/ 42563 w 442908"/>
                <a:gd name="connsiteY23" fmla="*/ 164416 h 440863"/>
                <a:gd name="connsiteX24" fmla="*/ 159521 w 442908"/>
                <a:gd name="connsiteY24" fmla="*/ 164416 h 440863"/>
                <a:gd name="connsiteX25" fmla="*/ 159521 w 442908"/>
                <a:gd name="connsiteY25" fmla="*/ 143151 h 44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2908" h="440863">
                  <a:moveTo>
                    <a:pt x="159521" y="143151"/>
                  </a:moveTo>
                  <a:cubicBezTo>
                    <a:pt x="152433" y="130746"/>
                    <a:pt x="134222" y="104757"/>
                    <a:pt x="116991" y="89988"/>
                  </a:cubicBezTo>
                  <a:cubicBezTo>
                    <a:pt x="108481" y="82694"/>
                    <a:pt x="94418" y="85573"/>
                    <a:pt x="85093" y="79356"/>
                  </a:cubicBezTo>
                  <a:cubicBezTo>
                    <a:pt x="72582" y="71015"/>
                    <a:pt x="63828" y="58091"/>
                    <a:pt x="53195" y="47458"/>
                  </a:cubicBezTo>
                  <a:cubicBezTo>
                    <a:pt x="56739" y="36826"/>
                    <a:pt x="52707" y="16951"/>
                    <a:pt x="63828" y="15561"/>
                  </a:cubicBezTo>
                  <a:cubicBezTo>
                    <a:pt x="224031" y="-4464"/>
                    <a:pt x="208669" y="-17748"/>
                    <a:pt x="233949" y="58091"/>
                  </a:cubicBezTo>
                  <a:cubicBezTo>
                    <a:pt x="226861" y="68723"/>
                    <a:pt x="220111" y="79590"/>
                    <a:pt x="212684" y="89988"/>
                  </a:cubicBezTo>
                  <a:cubicBezTo>
                    <a:pt x="202384" y="104408"/>
                    <a:pt x="185084" y="115327"/>
                    <a:pt x="180786" y="132519"/>
                  </a:cubicBezTo>
                  <a:lnTo>
                    <a:pt x="191419" y="175049"/>
                  </a:lnTo>
                  <a:cubicBezTo>
                    <a:pt x="227949" y="171728"/>
                    <a:pt x="403382" y="148981"/>
                    <a:pt x="435967" y="175049"/>
                  </a:cubicBezTo>
                  <a:cubicBezTo>
                    <a:pt x="456115" y="191168"/>
                    <a:pt x="427232" y="226922"/>
                    <a:pt x="414702" y="249477"/>
                  </a:cubicBezTo>
                  <a:cubicBezTo>
                    <a:pt x="405333" y="266342"/>
                    <a:pt x="366990" y="276013"/>
                    <a:pt x="350907" y="281374"/>
                  </a:cubicBezTo>
                  <a:cubicBezTo>
                    <a:pt x="322553" y="277830"/>
                    <a:pt x="293959" y="275854"/>
                    <a:pt x="265846" y="270742"/>
                  </a:cubicBezTo>
                  <a:cubicBezTo>
                    <a:pt x="254819" y="268737"/>
                    <a:pt x="240166" y="250784"/>
                    <a:pt x="233949" y="260109"/>
                  </a:cubicBezTo>
                  <a:cubicBezTo>
                    <a:pt x="219896" y="281189"/>
                    <a:pt x="270959" y="337810"/>
                    <a:pt x="276479" y="345170"/>
                  </a:cubicBezTo>
                  <a:cubicBezTo>
                    <a:pt x="280023" y="355802"/>
                    <a:pt x="289310" y="366077"/>
                    <a:pt x="287112" y="377067"/>
                  </a:cubicBezTo>
                  <a:cubicBezTo>
                    <a:pt x="284957" y="387844"/>
                    <a:pt x="238310" y="417660"/>
                    <a:pt x="233949" y="419598"/>
                  </a:cubicBezTo>
                  <a:cubicBezTo>
                    <a:pt x="213465" y="428702"/>
                    <a:pt x="170153" y="440863"/>
                    <a:pt x="170153" y="440863"/>
                  </a:cubicBezTo>
                  <a:cubicBezTo>
                    <a:pt x="159521" y="433775"/>
                    <a:pt x="139841" y="432278"/>
                    <a:pt x="138256" y="419598"/>
                  </a:cubicBezTo>
                  <a:cubicBezTo>
                    <a:pt x="132086" y="370237"/>
                    <a:pt x="174482" y="313398"/>
                    <a:pt x="148888" y="270742"/>
                  </a:cubicBezTo>
                  <a:cubicBezTo>
                    <a:pt x="130563" y="240199"/>
                    <a:pt x="78005" y="263653"/>
                    <a:pt x="42563" y="260109"/>
                  </a:cubicBezTo>
                  <a:cubicBezTo>
                    <a:pt x="31930" y="253021"/>
                    <a:pt x="18648" y="248822"/>
                    <a:pt x="10665" y="238844"/>
                  </a:cubicBezTo>
                  <a:cubicBezTo>
                    <a:pt x="-1937" y="223092"/>
                    <a:pt x="-5087" y="190801"/>
                    <a:pt x="10665" y="175049"/>
                  </a:cubicBezTo>
                  <a:cubicBezTo>
                    <a:pt x="18590" y="167124"/>
                    <a:pt x="31930" y="167960"/>
                    <a:pt x="42563" y="164416"/>
                  </a:cubicBezTo>
                  <a:cubicBezTo>
                    <a:pt x="81530" y="174158"/>
                    <a:pt x="118434" y="189068"/>
                    <a:pt x="159521" y="164416"/>
                  </a:cubicBezTo>
                  <a:cubicBezTo>
                    <a:pt x="168117" y="159258"/>
                    <a:pt x="166609" y="155556"/>
                    <a:pt x="159521" y="143151"/>
                  </a:cubicBezTo>
                  <a:close/>
                </a:path>
              </a:pathLst>
            </a:custGeom>
            <a:noFill/>
            <a:ln>
              <a:solidFill>
                <a:srgbClr val="B60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4572000" y="5105400"/>
              <a:ext cx="533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05400" y="4953000"/>
              <a:ext cx="514885" cy="307777"/>
            </a:xfrm>
            <a:prstGeom prst="rect">
              <a:avLst/>
            </a:prstGeom>
            <a:noFill/>
          </p:spPr>
          <p:txBody>
            <a:bodyPr wrap="none" rtlCol="0">
              <a:spAutoFit/>
            </a:bodyPr>
            <a:lstStyle/>
            <a:p>
              <a:r>
                <a:rPr lang="en-US" sz="1400"/>
                <a:t>DNA</a:t>
              </a:r>
            </a:p>
          </p:txBody>
        </p:sp>
        <p:sp>
          <p:nvSpPr>
            <p:cNvPr id="19" name="Oval 18"/>
            <p:cNvSpPr/>
            <p:nvPr/>
          </p:nvSpPr>
          <p:spPr>
            <a:xfrm>
              <a:off x="3886199" y="2209800"/>
              <a:ext cx="5536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380481" y="3688081"/>
              <a:ext cx="5536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720050" y="4038600"/>
              <a:ext cx="5536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397287" y="4419600"/>
              <a:ext cx="5536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200960" y="3766047"/>
              <a:ext cx="5536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364236" y="3844015"/>
              <a:ext cx="5536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613669" y="1905000"/>
              <a:ext cx="5536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3706118" y="4572000"/>
              <a:ext cx="55364"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4518835" y="2380856"/>
              <a:ext cx="3240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86274" y="2218664"/>
              <a:ext cx="875561" cy="307777"/>
            </a:xfrm>
            <a:prstGeom prst="rect">
              <a:avLst/>
            </a:prstGeom>
            <a:noFill/>
          </p:spPr>
          <p:txBody>
            <a:bodyPr wrap="none" rtlCol="0">
              <a:spAutoFit/>
            </a:bodyPr>
            <a:lstStyle/>
            <a:p>
              <a:r>
                <a:rPr lang="en-US" sz="1400"/>
                <a:t>ribosome</a:t>
              </a:r>
            </a:p>
          </p:txBody>
        </p:sp>
      </p:grpSp>
      <p:sp>
        <p:nvSpPr>
          <p:cNvPr id="31" name="Rectangle 30"/>
          <p:cNvSpPr/>
          <p:nvPr/>
        </p:nvSpPr>
        <p:spPr>
          <a:xfrm>
            <a:off x="0" y="152399"/>
            <a:ext cx="9144000" cy="646331"/>
          </a:xfrm>
          <a:prstGeom prst="rect">
            <a:avLst/>
          </a:prstGeom>
        </p:spPr>
        <p:txBody>
          <a:bodyPr wrap="square">
            <a:spAutoFit/>
          </a:bodyPr>
          <a:lstStyle/>
          <a:p>
            <a:pPr algn="ctr"/>
            <a:r>
              <a:rPr lang="en-US" sz="3600"/>
              <a:t>Structure and function of chloroplast</a:t>
            </a:r>
          </a:p>
        </p:txBody>
      </p:sp>
    </p:spTree>
    <p:extLst>
      <p:ext uri="{BB962C8B-B14F-4D97-AF65-F5344CB8AC3E}">
        <p14:creationId xmlns:p14="http://schemas.microsoft.com/office/powerpoint/2010/main" val="1392373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05486" y="1295400"/>
            <a:ext cx="1366080" cy="1200329"/>
          </a:xfrm>
          <a:prstGeom prst="rect">
            <a:avLst/>
          </a:prstGeom>
          <a:noFill/>
        </p:spPr>
        <p:txBody>
          <a:bodyPr wrap="none" rtlCol="0">
            <a:spAutoFit/>
          </a:bodyPr>
          <a:lstStyle/>
          <a:p>
            <a:r>
              <a:rPr lang="en-US" sz="2400" b="1" i="1"/>
              <a:t>ER</a:t>
            </a:r>
          </a:p>
          <a:p>
            <a:r>
              <a:rPr lang="en-US" sz="2400"/>
              <a:t>   Rough</a:t>
            </a:r>
          </a:p>
          <a:p>
            <a:r>
              <a:rPr lang="en-US" sz="2400"/>
              <a:t>   Smooth</a:t>
            </a:r>
          </a:p>
        </p:txBody>
      </p:sp>
      <p:sp>
        <p:nvSpPr>
          <p:cNvPr id="3" name="TextBox 2"/>
          <p:cNvSpPr txBox="1"/>
          <p:nvPr/>
        </p:nvSpPr>
        <p:spPr>
          <a:xfrm>
            <a:off x="0" y="115669"/>
            <a:ext cx="9143999" cy="646331"/>
          </a:xfrm>
          <a:prstGeom prst="rect">
            <a:avLst/>
          </a:prstGeom>
          <a:noFill/>
        </p:spPr>
        <p:txBody>
          <a:bodyPr wrap="square" rtlCol="0">
            <a:spAutoFit/>
          </a:bodyPr>
          <a:lstStyle/>
          <a:p>
            <a:pPr algn="ctr"/>
            <a:r>
              <a:rPr lang="en-US" sz="3600"/>
              <a:t>Endomembrane system</a:t>
            </a:r>
          </a:p>
        </p:txBody>
      </p:sp>
      <p:sp>
        <p:nvSpPr>
          <p:cNvPr id="4" name="TextBox 3"/>
          <p:cNvSpPr txBox="1"/>
          <p:nvPr/>
        </p:nvSpPr>
        <p:spPr>
          <a:xfrm>
            <a:off x="6652164" y="4267200"/>
            <a:ext cx="2491836" cy="2308324"/>
          </a:xfrm>
          <a:prstGeom prst="rect">
            <a:avLst/>
          </a:prstGeom>
          <a:noFill/>
        </p:spPr>
        <p:txBody>
          <a:bodyPr wrap="none" rtlCol="0">
            <a:spAutoFit/>
          </a:bodyPr>
          <a:lstStyle/>
          <a:p>
            <a:r>
              <a:rPr lang="en-US" sz="2400" b="1" i="1"/>
              <a:t>Vesicle</a:t>
            </a:r>
          </a:p>
          <a:p>
            <a:r>
              <a:rPr lang="en-US" sz="2400" b="1" i="1"/>
              <a:t>   </a:t>
            </a:r>
            <a:r>
              <a:rPr lang="en-US" sz="2400"/>
              <a:t>Transport vesicle</a:t>
            </a:r>
          </a:p>
          <a:p>
            <a:r>
              <a:rPr lang="en-US" sz="2400"/>
              <a:t>   Vacuole</a:t>
            </a:r>
          </a:p>
          <a:p>
            <a:r>
              <a:rPr lang="en-US" sz="2400"/>
              <a:t>   </a:t>
            </a:r>
            <a:r>
              <a:rPr lang="en-US" sz="2400" err="1"/>
              <a:t>Peroxizome</a:t>
            </a:r>
            <a:endParaRPr lang="en-US" sz="2400"/>
          </a:p>
          <a:p>
            <a:r>
              <a:rPr lang="en-US" sz="2400"/>
              <a:t>   Lysosome</a:t>
            </a:r>
          </a:p>
          <a:p>
            <a:r>
              <a:rPr lang="en-US" sz="2400"/>
              <a:t>   </a:t>
            </a:r>
          </a:p>
        </p:txBody>
      </p:sp>
      <p:sp>
        <p:nvSpPr>
          <p:cNvPr id="5" name="TextBox 4"/>
          <p:cNvSpPr txBox="1"/>
          <p:nvPr/>
        </p:nvSpPr>
        <p:spPr>
          <a:xfrm>
            <a:off x="6684821" y="2819400"/>
            <a:ext cx="1712072" cy="1200329"/>
          </a:xfrm>
          <a:prstGeom prst="rect">
            <a:avLst/>
          </a:prstGeom>
          <a:noFill/>
        </p:spPr>
        <p:txBody>
          <a:bodyPr wrap="none" rtlCol="0">
            <a:spAutoFit/>
          </a:bodyPr>
          <a:lstStyle/>
          <a:p>
            <a:r>
              <a:rPr lang="en-US" sz="2400" b="1" i="1"/>
              <a:t>Golgi</a:t>
            </a:r>
          </a:p>
          <a:p>
            <a:r>
              <a:rPr lang="en-US" sz="2400" i="1"/>
              <a:t>   </a:t>
            </a:r>
            <a:r>
              <a:rPr lang="en-US" sz="2400" err="1"/>
              <a:t>Cis</a:t>
            </a:r>
            <a:r>
              <a:rPr lang="en-US" sz="2400"/>
              <a:t> </a:t>
            </a:r>
            <a:r>
              <a:rPr lang="en-US" sz="2400" err="1"/>
              <a:t>golgi</a:t>
            </a:r>
            <a:endParaRPr lang="en-US" sz="2400"/>
          </a:p>
          <a:p>
            <a:r>
              <a:rPr lang="en-US" sz="2400"/>
              <a:t>   Trans </a:t>
            </a:r>
            <a:r>
              <a:rPr lang="en-US" sz="2400" err="1"/>
              <a:t>golgi</a:t>
            </a:r>
            <a:endParaRPr lang="en-US" sz="240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431" y="987155"/>
            <a:ext cx="6270769" cy="54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128800" y="6488668"/>
            <a:ext cx="1004314" cy="369332"/>
          </a:xfrm>
          <a:prstGeom prst="rect">
            <a:avLst/>
          </a:prstGeom>
          <a:noFill/>
        </p:spPr>
        <p:txBody>
          <a:bodyPr wrap="none" rtlCol="0">
            <a:spAutoFit/>
          </a:bodyPr>
          <a:lstStyle/>
          <a:p>
            <a:r>
              <a:rPr lang="en-US"/>
              <a:t>ECB 15.7</a:t>
            </a:r>
          </a:p>
        </p:txBody>
      </p:sp>
    </p:spTree>
    <p:extLst>
      <p:ext uri="{BB962C8B-B14F-4D97-AF65-F5344CB8AC3E}">
        <p14:creationId xmlns:p14="http://schemas.microsoft.com/office/powerpoint/2010/main" val="1667217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15669"/>
            <a:ext cx="9143999" cy="646331"/>
          </a:xfrm>
          <a:prstGeom prst="rect">
            <a:avLst/>
          </a:prstGeom>
          <a:noFill/>
        </p:spPr>
        <p:txBody>
          <a:bodyPr wrap="square" rtlCol="0">
            <a:spAutoFit/>
          </a:bodyPr>
          <a:lstStyle/>
          <a:p>
            <a:pPr algn="ctr"/>
            <a:r>
              <a:rPr lang="en-US" sz="3600"/>
              <a:t>Exocytosis and endocytosis</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37437"/>
            <a:ext cx="4410075" cy="516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724400"/>
            <a:ext cx="47244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7407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2400"/>
            <a:ext cx="9144000" cy="646331"/>
          </a:xfrm>
          <a:prstGeom prst="rect">
            <a:avLst/>
          </a:prstGeom>
          <a:noFill/>
        </p:spPr>
        <p:txBody>
          <a:bodyPr wrap="square" rtlCol="0">
            <a:spAutoFit/>
          </a:bodyPr>
          <a:lstStyle/>
          <a:p>
            <a:pPr algn="ctr"/>
            <a:r>
              <a:rPr lang="en-US" sz="3600"/>
              <a:t>Lysosome : the recycling plant</a:t>
            </a:r>
          </a:p>
        </p:txBody>
      </p:sp>
      <p:sp>
        <p:nvSpPr>
          <p:cNvPr id="4" name="TextBox 3"/>
          <p:cNvSpPr txBox="1"/>
          <p:nvPr/>
        </p:nvSpPr>
        <p:spPr>
          <a:xfrm>
            <a:off x="8022667" y="6488668"/>
            <a:ext cx="1121333" cy="369332"/>
          </a:xfrm>
          <a:prstGeom prst="rect">
            <a:avLst/>
          </a:prstGeom>
          <a:noFill/>
        </p:spPr>
        <p:txBody>
          <a:bodyPr wrap="none" rtlCol="0">
            <a:spAutoFit/>
          </a:bodyPr>
          <a:lstStyle/>
          <a:p>
            <a:r>
              <a:rPr lang="en-US"/>
              <a:t>ECB 15.10</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924396"/>
            <a:ext cx="6727267" cy="5552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7294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02" y="457200"/>
            <a:ext cx="5975998" cy="6016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30433" y="685800"/>
            <a:ext cx="2971800" cy="5509200"/>
          </a:xfrm>
          <a:prstGeom prst="rect">
            <a:avLst/>
          </a:prstGeom>
          <a:noFill/>
          <a:ln>
            <a:solidFill>
              <a:schemeClr val="tx1"/>
            </a:solidFill>
          </a:ln>
        </p:spPr>
        <p:txBody>
          <a:bodyPr wrap="square" rtlCol="0">
            <a:spAutoFit/>
          </a:bodyPr>
          <a:lstStyle/>
          <a:p>
            <a:pPr algn="just"/>
            <a:r>
              <a:rPr lang="en-US" sz="1600" b="1" i="1"/>
              <a:t>The Cytosol Is a Concentrated Aqueous Gel of Large and Small Molecules</a:t>
            </a:r>
          </a:p>
          <a:p>
            <a:pPr algn="just"/>
            <a:r>
              <a:rPr lang="en-US" sz="1600"/>
              <a:t>If we were to strip the plasma membrane from a eukaryotic cell and then remove all of its membrane-enclosed organelles, we would be left with the </a:t>
            </a:r>
            <a:r>
              <a:rPr lang="en-US" sz="1600" b="1"/>
              <a:t>cytosol or cytoplasm</a:t>
            </a:r>
            <a:r>
              <a:rPr lang="en-US" sz="1600"/>
              <a:t>. It contains a host of large and small molecules, crowded together so closely that it behaves more like a water-based gel than a liquid solution. </a:t>
            </a:r>
          </a:p>
          <a:p>
            <a:pPr algn="just"/>
            <a:endParaRPr lang="en-US" sz="1600"/>
          </a:p>
          <a:p>
            <a:pPr algn="just"/>
            <a:r>
              <a:rPr lang="en-US" sz="1600"/>
              <a:t>The cytosol is the site of many chemical reactions that are fundamental to the cell’s existence. The early steps in the breakdown of nutrient molecules take place in the cytosol, for example, and it is here that most proteins are made by ribosomes.</a:t>
            </a:r>
          </a:p>
        </p:txBody>
      </p:sp>
    </p:spTree>
    <p:extLst>
      <p:ext uri="{BB962C8B-B14F-4D97-AF65-F5344CB8AC3E}">
        <p14:creationId xmlns:p14="http://schemas.microsoft.com/office/powerpoint/2010/main" val="4252350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igure 1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01" y="2286000"/>
            <a:ext cx="8788137" cy="317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76200"/>
            <a:ext cx="9144000" cy="646331"/>
          </a:xfrm>
          <a:prstGeom prst="rect">
            <a:avLst/>
          </a:prstGeom>
          <a:noFill/>
        </p:spPr>
        <p:txBody>
          <a:bodyPr wrap="square" rtlCol="0">
            <a:spAutoFit/>
          </a:bodyPr>
          <a:lstStyle/>
          <a:p>
            <a:pPr algn="ctr"/>
            <a:r>
              <a:rPr lang="en-US" sz="3600"/>
              <a:t>Membrane proteins</a:t>
            </a:r>
          </a:p>
        </p:txBody>
      </p:sp>
      <p:sp>
        <p:nvSpPr>
          <p:cNvPr id="3" name="TextBox 2"/>
          <p:cNvSpPr txBox="1"/>
          <p:nvPr/>
        </p:nvSpPr>
        <p:spPr>
          <a:xfrm>
            <a:off x="347631" y="1166183"/>
            <a:ext cx="8491569" cy="523220"/>
          </a:xfrm>
          <a:prstGeom prst="rect">
            <a:avLst/>
          </a:prstGeom>
          <a:noFill/>
        </p:spPr>
        <p:txBody>
          <a:bodyPr wrap="square" rtlCol="0">
            <a:spAutoFit/>
          </a:bodyPr>
          <a:lstStyle/>
          <a:p>
            <a:r>
              <a:rPr lang="en-US" sz="2800"/>
              <a:t>30% of protein coding genes code for membrane proteins </a:t>
            </a:r>
          </a:p>
        </p:txBody>
      </p:sp>
    </p:spTree>
    <p:extLst>
      <p:ext uri="{BB962C8B-B14F-4D97-AF65-F5344CB8AC3E}">
        <p14:creationId xmlns:p14="http://schemas.microsoft.com/office/powerpoint/2010/main" val="3280532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52399"/>
            <a:ext cx="9144000" cy="646331"/>
          </a:xfrm>
          <a:prstGeom prst="rect">
            <a:avLst/>
          </a:prstGeom>
        </p:spPr>
        <p:txBody>
          <a:bodyPr wrap="square">
            <a:spAutoFit/>
          </a:bodyPr>
          <a:lstStyle/>
          <a:p>
            <a:pPr algn="ctr"/>
            <a:r>
              <a:rPr lang="en-US" sz="3600"/>
              <a:t>Function of membrane Proteins</a:t>
            </a:r>
          </a:p>
        </p:txBody>
      </p:sp>
      <p:sp>
        <p:nvSpPr>
          <p:cNvPr id="2" name="TextBox 1"/>
          <p:cNvSpPr txBox="1"/>
          <p:nvPr/>
        </p:nvSpPr>
        <p:spPr>
          <a:xfrm>
            <a:off x="838200" y="1600200"/>
            <a:ext cx="7620000" cy="3785652"/>
          </a:xfrm>
          <a:prstGeom prst="rect">
            <a:avLst/>
          </a:prstGeom>
          <a:noFill/>
        </p:spPr>
        <p:txBody>
          <a:bodyPr wrap="square" rtlCol="0">
            <a:spAutoFit/>
          </a:bodyPr>
          <a:lstStyle/>
          <a:p>
            <a:r>
              <a:rPr lang="en-US" sz="2400" b="1"/>
              <a:t>Adhesion/anchoring protein </a:t>
            </a:r>
            <a:r>
              <a:rPr lang="en-US" sz="2400"/>
              <a:t>Membrane protein that helps cells stick together in tissues.</a:t>
            </a:r>
          </a:p>
          <a:p>
            <a:r>
              <a:rPr lang="en-US" sz="2400" b="1"/>
              <a:t>Enzyme</a:t>
            </a:r>
            <a:r>
              <a:rPr lang="en-US" sz="2400"/>
              <a:t> Molecule that speeds a chemical process without</a:t>
            </a:r>
          </a:p>
          <a:p>
            <a:r>
              <a:rPr lang="en-US" sz="2400"/>
              <a:t>being changed by it.</a:t>
            </a:r>
          </a:p>
          <a:p>
            <a:r>
              <a:rPr lang="en-US" sz="2400" b="1"/>
              <a:t>Receptor protein</a:t>
            </a:r>
            <a:r>
              <a:rPr lang="en-US" sz="2400"/>
              <a:t> Plasma membrane protein that binds to a</a:t>
            </a:r>
          </a:p>
          <a:p>
            <a:r>
              <a:rPr lang="en-US" sz="2400"/>
              <a:t>particular substance outside of the cell.</a:t>
            </a:r>
          </a:p>
          <a:p>
            <a:r>
              <a:rPr lang="en-US" sz="2400" b="1"/>
              <a:t>Recognition protein</a:t>
            </a:r>
            <a:r>
              <a:rPr lang="en-US" sz="2400"/>
              <a:t> Plasma membrane protein that tags a</a:t>
            </a:r>
          </a:p>
          <a:p>
            <a:r>
              <a:rPr lang="en-US" sz="2400"/>
              <a:t>cell as belonging to self (one’s own body).</a:t>
            </a:r>
          </a:p>
          <a:p>
            <a:r>
              <a:rPr lang="en-US" sz="2400" b="1"/>
              <a:t>Transport protein</a:t>
            </a:r>
            <a:r>
              <a:rPr lang="en-US" sz="2400"/>
              <a:t> </a:t>
            </a:r>
            <a:r>
              <a:rPr lang="en-US" sz="2400" err="1"/>
              <a:t>Protein</a:t>
            </a:r>
            <a:r>
              <a:rPr lang="en-US" sz="2400"/>
              <a:t> that passively or actively assists</a:t>
            </a:r>
          </a:p>
          <a:p>
            <a:r>
              <a:rPr lang="en-US" sz="2400"/>
              <a:t>specific ions or molecules across a membrane.</a:t>
            </a:r>
          </a:p>
        </p:txBody>
      </p:sp>
    </p:spTree>
    <p:extLst>
      <p:ext uri="{BB962C8B-B14F-4D97-AF65-F5344CB8AC3E}">
        <p14:creationId xmlns:p14="http://schemas.microsoft.com/office/powerpoint/2010/main" val="3945764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1" y="115669"/>
            <a:ext cx="8763000" cy="646331"/>
          </a:xfrm>
          <a:prstGeom prst="rect">
            <a:avLst/>
          </a:prstGeom>
          <a:noFill/>
        </p:spPr>
        <p:txBody>
          <a:bodyPr wrap="square" rtlCol="0">
            <a:spAutoFit/>
          </a:bodyPr>
          <a:lstStyle/>
          <a:p>
            <a:pPr algn="ctr"/>
            <a:r>
              <a:rPr lang="en-US" sz="3600"/>
              <a:t>Evolution of nuclear membrane and ER</a:t>
            </a:r>
          </a:p>
        </p:txBody>
      </p:sp>
      <p:pic>
        <p:nvPicPr>
          <p:cNvPr id="4" name="Picture 4" descr="figure 12-04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3" y="1263650"/>
            <a:ext cx="8535987" cy="432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773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52400"/>
            <a:ext cx="9220200" cy="1200329"/>
          </a:xfrm>
          <a:prstGeom prst="rect">
            <a:avLst/>
          </a:prstGeom>
          <a:noFill/>
        </p:spPr>
        <p:txBody>
          <a:bodyPr wrap="square" rtlCol="0">
            <a:spAutoFit/>
          </a:bodyPr>
          <a:lstStyle/>
          <a:p>
            <a:pPr algn="ctr"/>
            <a:r>
              <a:rPr lang="en-US" sz="3600"/>
              <a:t>Cytoskeleton : provides frame work and tensile strength to the cell</a:t>
            </a:r>
          </a:p>
        </p:txBody>
      </p:sp>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11"/>
          <a:stretch/>
        </p:blipFill>
        <p:spPr bwMode="auto">
          <a:xfrm>
            <a:off x="321127" y="1741714"/>
            <a:ext cx="8452758" cy="3553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2400" y="5562600"/>
            <a:ext cx="8915400" cy="1077218"/>
          </a:xfrm>
          <a:prstGeom prst="rect">
            <a:avLst/>
          </a:prstGeom>
          <a:noFill/>
        </p:spPr>
        <p:txBody>
          <a:bodyPr wrap="square" rtlCol="0">
            <a:spAutoFit/>
          </a:bodyPr>
          <a:lstStyle/>
          <a:p>
            <a:r>
              <a:rPr lang="en-US" sz="1600" b="1" u="sng"/>
              <a:t>3 types of cytoskeletal elements:</a:t>
            </a:r>
          </a:p>
          <a:p>
            <a:r>
              <a:rPr lang="en-US" sz="1600"/>
              <a:t>1. Microfilament/Actin filaments: cell movement, cell shape, cell to cell and cell to substratum adhesion.</a:t>
            </a:r>
          </a:p>
          <a:p>
            <a:r>
              <a:rPr lang="en-US" sz="1600"/>
              <a:t>2. Microtubule: Intracellular organization, transport of vesicle inside cell, flagellar movement, cell division</a:t>
            </a:r>
          </a:p>
          <a:p>
            <a:r>
              <a:rPr lang="en-US" sz="1600"/>
              <a:t>3. Intermediate filament: tensile strength to cell, cell to cell and cell to substratum adhesion</a:t>
            </a:r>
          </a:p>
        </p:txBody>
      </p:sp>
    </p:spTree>
    <p:extLst>
      <p:ext uri="{BB962C8B-B14F-4D97-AF65-F5344CB8AC3E}">
        <p14:creationId xmlns:p14="http://schemas.microsoft.com/office/powerpoint/2010/main" val="291647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100" b="0">
                <a:latin typeface="Arial" charset="0"/>
              </a:rPr>
              <a:t>Figure 17-1 </a:t>
            </a:r>
            <a:r>
              <a:rPr lang="en-US" altLang="en-US" sz="1100" b="0" i="1">
                <a:latin typeface="Arial" charset="0"/>
              </a:rPr>
              <a:t> Essential Cell Biology </a:t>
            </a:r>
            <a:r>
              <a:rPr lang="en-US" altLang="en-US" sz="1100" b="0">
                <a:latin typeface="Arial" charset="0"/>
              </a:rPr>
              <a:t>(© Garland Science 2010)</a:t>
            </a:r>
          </a:p>
        </p:txBody>
      </p:sp>
      <p:sp>
        <p:nvSpPr>
          <p:cNvPr id="40963" name="TextBox 5"/>
          <p:cNvSpPr txBox="1">
            <a:spLocks noChangeArrowheads="1"/>
          </p:cNvSpPr>
          <p:nvPr/>
        </p:nvSpPr>
        <p:spPr bwMode="auto">
          <a:xfrm>
            <a:off x="0" y="15240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eaLnBrk="1" hangingPunct="1">
              <a:spcBef>
                <a:spcPct val="0"/>
              </a:spcBef>
              <a:buFontTx/>
              <a:buNone/>
            </a:pPr>
            <a:r>
              <a:rPr lang="en-US" altLang="en-US" sz="3600" b="0">
                <a:solidFill>
                  <a:srgbClr val="000000"/>
                </a:solidFill>
                <a:latin typeface="Calibri" pitchFamily="34" charset="0"/>
              </a:rPr>
              <a:t>Cytoskeletal filaments are dynamic and adaptive</a:t>
            </a:r>
          </a:p>
        </p:txBody>
      </p:sp>
      <p:pic>
        <p:nvPicPr>
          <p:cNvPr id="40964" name="Picture 2" descr="figure 16-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0"/>
            <a:ext cx="5197475"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934200" y="1490952"/>
            <a:ext cx="880369"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a:t>0  </a:t>
            </a:r>
            <a:r>
              <a:rPr lang="en-US" sz="2800" err="1"/>
              <a:t>Hr</a:t>
            </a:r>
            <a:endParaRPr lang="en-US" sz="2800"/>
          </a:p>
        </p:txBody>
      </p:sp>
      <p:sp>
        <p:nvSpPr>
          <p:cNvPr id="6" name="TextBox 5"/>
          <p:cNvSpPr txBox="1"/>
          <p:nvPr/>
        </p:nvSpPr>
        <p:spPr>
          <a:xfrm>
            <a:off x="6919028" y="2798334"/>
            <a:ext cx="981359"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a:t>16 </a:t>
            </a:r>
            <a:r>
              <a:rPr lang="en-US" sz="2800" err="1"/>
              <a:t>Hr</a:t>
            </a:r>
            <a:endParaRPr lang="en-US" sz="2800"/>
          </a:p>
        </p:txBody>
      </p:sp>
      <p:sp>
        <p:nvSpPr>
          <p:cNvPr id="7" name="TextBox 6"/>
          <p:cNvSpPr txBox="1"/>
          <p:nvPr/>
        </p:nvSpPr>
        <p:spPr>
          <a:xfrm>
            <a:off x="6934200" y="3886200"/>
            <a:ext cx="981359"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a:t>18 </a:t>
            </a:r>
            <a:r>
              <a:rPr lang="en-US" sz="2800" err="1"/>
              <a:t>Hr</a:t>
            </a:r>
            <a:endParaRPr lang="en-US" sz="2800"/>
          </a:p>
        </p:txBody>
      </p:sp>
      <p:sp>
        <p:nvSpPr>
          <p:cNvPr id="8" name="TextBox 7"/>
          <p:cNvSpPr txBox="1"/>
          <p:nvPr/>
        </p:nvSpPr>
        <p:spPr>
          <a:xfrm>
            <a:off x="7017821" y="5323820"/>
            <a:ext cx="981359"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sz="2800"/>
              <a:t>20 </a:t>
            </a:r>
            <a:r>
              <a:rPr lang="en-US" sz="2800" err="1"/>
              <a:t>Hr</a:t>
            </a:r>
            <a:endParaRPr lang="en-US" sz="2800"/>
          </a:p>
        </p:txBody>
      </p:sp>
    </p:spTree>
    <p:extLst>
      <p:ext uri="{BB962C8B-B14F-4D97-AF65-F5344CB8AC3E}">
        <p14:creationId xmlns:p14="http://schemas.microsoft.com/office/powerpoint/2010/main" val="1037718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247" y="914400"/>
            <a:ext cx="3810000" cy="2685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589" y="3971925"/>
            <a:ext cx="245745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40247" y="6324600"/>
            <a:ext cx="3168560" cy="369332"/>
          </a:xfrm>
          <a:prstGeom prst="rect">
            <a:avLst/>
          </a:prstGeom>
          <a:noFill/>
        </p:spPr>
        <p:txBody>
          <a:bodyPr wrap="none" rtlCol="0">
            <a:spAutoFit/>
          </a:bodyPr>
          <a:lstStyle/>
          <a:p>
            <a:r>
              <a:rPr lang="en-US"/>
              <a:t>Robert Hooke’s drawing of cork </a:t>
            </a:r>
          </a:p>
        </p:txBody>
      </p:sp>
      <p:sp>
        <p:nvSpPr>
          <p:cNvPr id="3" name="TextBox 2"/>
          <p:cNvSpPr txBox="1"/>
          <p:nvPr/>
        </p:nvSpPr>
        <p:spPr>
          <a:xfrm>
            <a:off x="0" y="152400"/>
            <a:ext cx="9143999" cy="646331"/>
          </a:xfrm>
          <a:prstGeom prst="rect">
            <a:avLst/>
          </a:prstGeom>
          <a:noFill/>
        </p:spPr>
        <p:txBody>
          <a:bodyPr wrap="square" rtlCol="0">
            <a:spAutoFit/>
          </a:bodyPr>
          <a:lstStyle/>
          <a:p>
            <a:pPr algn="ctr"/>
            <a:r>
              <a:rPr lang="en-US" sz="3600"/>
              <a:t>Viewing cells</a:t>
            </a:r>
          </a:p>
        </p:txBody>
      </p:sp>
      <p:pic>
        <p:nvPicPr>
          <p:cNvPr id="6" name="Picture 4" descr="C:\Sougata\Alberts 5th edition\Art of MBoC5\JPEGs\Chapter 09\figure 9-03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36046" y="685800"/>
            <a:ext cx="2373402" cy="2819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igure 9-41 part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5160" y="3494314"/>
            <a:ext cx="3313661" cy="3290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6200000">
            <a:off x="6766998" y="1736207"/>
            <a:ext cx="1771895" cy="369332"/>
          </a:xfrm>
          <a:prstGeom prst="rect">
            <a:avLst/>
          </a:prstGeom>
          <a:noFill/>
        </p:spPr>
        <p:txBody>
          <a:bodyPr wrap="none" rtlCol="0">
            <a:spAutoFit/>
          </a:bodyPr>
          <a:lstStyle/>
          <a:p>
            <a:r>
              <a:rPr lang="en-US"/>
              <a:t>Light microscope</a:t>
            </a:r>
          </a:p>
        </p:txBody>
      </p:sp>
      <p:sp>
        <p:nvSpPr>
          <p:cNvPr id="5" name="TextBox 4"/>
          <p:cNvSpPr txBox="1"/>
          <p:nvPr/>
        </p:nvSpPr>
        <p:spPr>
          <a:xfrm rot="16200000">
            <a:off x="7532887" y="4954906"/>
            <a:ext cx="2090893" cy="369332"/>
          </a:xfrm>
          <a:prstGeom prst="rect">
            <a:avLst/>
          </a:prstGeom>
          <a:noFill/>
        </p:spPr>
        <p:txBody>
          <a:bodyPr wrap="none" rtlCol="0">
            <a:spAutoFit/>
          </a:bodyPr>
          <a:lstStyle/>
          <a:p>
            <a:r>
              <a:rPr lang="en-US"/>
              <a:t>Electron microscope</a:t>
            </a:r>
          </a:p>
        </p:txBody>
      </p:sp>
    </p:spTree>
    <p:extLst>
      <p:ext uri="{BB962C8B-B14F-4D97-AF65-F5344CB8AC3E}">
        <p14:creationId xmlns:p14="http://schemas.microsoft.com/office/powerpoint/2010/main" val="1500026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100" b="0">
                <a:latin typeface="Arial" charset="0"/>
              </a:rPr>
              <a:t>Figure 17-1 </a:t>
            </a:r>
            <a:r>
              <a:rPr lang="en-US" altLang="en-US" sz="1100" b="0" i="1">
                <a:latin typeface="Arial" charset="0"/>
              </a:rPr>
              <a:t> Essential Cell Biology </a:t>
            </a:r>
            <a:r>
              <a:rPr lang="en-US" altLang="en-US" sz="1100" b="0">
                <a:latin typeface="Arial" charset="0"/>
              </a:rPr>
              <a:t>(© Garland Science 2010)</a:t>
            </a:r>
          </a:p>
        </p:txBody>
      </p:sp>
      <p:sp>
        <p:nvSpPr>
          <p:cNvPr id="44035" name="TextBox 5"/>
          <p:cNvSpPr txBox="1">
            <a:spLocks noChangeArrowheads="1"/>
          </p:cNvSpPr>
          <p:nvPr/>
        </p:nvSpPr>
        <p:spPr bwMode="auto">
          <a:xfrm>
            <a:off x="0" y="152400"/>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eaLnBrk="1" hangingPunct="1">
              <a:spcBef>
                <a:spcPct val="0"/>
              </a:spcBef>
              <a:buFontTx/>
              <a:buNone/>
            </a:pPr>
            <a:r>
              <a:rPr lang="en-US" altLang="en-US" sz="3600" b="0">
                <a:solidFill>
                  <a:srgbClr val="000000"/>
                </a:solidFill>
                <a:latin typeface="Calibri" pitchFamily="34" charset="0"/>
              </a:rPr>
              <a:t>Each type of cytoskeleton filaments are polymeric proteins</a:t>
            </a:r>
          </a:p>
        </p:txBody>
      </p:sp>
      <p:pic>
        <p:nvPicPr>
          <p:cNvPr id="44036" name="Picture 2" descr="figure 16-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47800"/>
            <a:ext cx="664368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p:nvGrpSpPr>
        <p:grpSpPr>
          <a:xfrm>
            <a:off x="152400" y="3962400"/>
            <a:ext cx="5029200" cy="1524000"/>
            <a:chOff x="152400" y="3962400"/>
            <a:chExt cx="5029200" cy="1524000"/>
          </a:xfrm>
        </p:grpSpPr>
        <p:sp>
          <p:nvSpPr>
            <p:cNvPr id="3" name="Right Arrow 2"/>
            <p:cNvSpPr/>
            <p:nvPr/>
          </p:nvSpPr>
          <p:spPr>
            <a:xfrm>
              <a:off x="152400" y="3962400"/>
              <a:ext cx="5029200" cy="1524000"/>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28600" y="4401233"/>
              <a:ext cx="4800600" cy="646331"/>
            </a:xfrm>
            <a:prstGeom prst="rect">
              <a:avLst/>
            </a:prstGeom>
            <a:noFill/>
          </p:spPr>
          <p:txBody>
            <a:bodyPr wrap="square" rtlCol="0">
              <a:spAutoFit/>
            </a:bodyPr>
            <a:lstStyle/>
            <a:p>
              <a:r>
                <a:rPr lang="en-US" b="1"/>
                <a:t>Polymeric nature of cytoskeleton makes it easier to disassemble and assemble in seconds</a:t>
              </a:r>
            </a:p>
          </p:txBody>
        </p:sp>
      </p:grpSp>
      <p:sp>
        <p:nvSpPr>
          <p:cNvPr id="8" name="TextBox 7"/>
          <p:cNvSpPr txBox="1"/>
          <p:nvPr/>
        </p:nvSpPr>
        <p:spPr>
          <a:xfrm>
            <a:off x="7236337" y="6322367"/>
            <a:ext cx="1831463" cy="461665"/>
          </a:xfrm>
          <a:prstGeom prst="rect">
            <a:avLst/>
          </a:prstGeom>
          <a:noFill/>
        </p:spPr>
        <p:txBody>
          <a:bodyPr wrap="none" rtlCol="0">
            <a:spAutoFit/>
          </a:bodyPr>
          <a:lstStyle/>
          <a:p>
            <a:r>
              <a:rPr lang="en-US" sz="1200"/>
              <a:t>Actin polymerization</a:t>
            </a:r>
          </a:p>
          <a:p>
            <a:r>
              <a:rPr lang="en-US" sz="1200"/>
              <a:t>ECB 16.8 Neutrophil chase</a:t>
            </a:r>
          </a:p>
        </p:txBody>
      </p:sp>
    </p:spTree>
    <p:extLst>
      <p:ext uri="{BB962C8B-B14F-4D97-AF65-F5344CB8AC3E}">
        <p14:creationId xmlns:p14="http://schemas.microsoft.com/office/powerpoint/2010/main" val="1414187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718"/>
          <a:stretch/>
        </p:blipFill>
        <p:spPr bwMode="auto">
          <a:xfrm>
            <a:off x="1273629" y="1066800"/>
            <a:ext cx="6400800" cy="4489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152400"/>
            <a:ext cx="9143999" cy="1200329"/>
          </a:xfrm>
          <a:prstGeom prst="rect">
            <a:avLst/>
          </a:prstGeom>
          <a:noFill/>
        </p:spPr>
        <p:txBody>
          <a:bodyPr wrap="square" rtlCol="0">
            <a:spAutoFit/>
          </a:bodyPr>
          <a:lstStyle/>
          <a:p>
            <a:pPr algn="ctr"/>
            <a:r>
              <a:rPr lang="en-US" sz="3600"/>
              <a:t>Cytoskeleton acts as rail on which vesicles are transported by motor proteins</a:t>
            </a:r>
          </a:p>
        </p:txBody>
      </p:sp>
      <p:sp>
        <p:nvSpPr>
          <p:cNvPr id="5" name="TextBox 4"/>
          <p:cNvSpPr txBox="1"/>
          <p:nvPr/>
        </p:nvSpPr>
        <p:spPr>
          <a:xfrm>
            <a:off x="2819400" y="6400800"/>
            <a:ext cx="6305124" cy="369332"/>
          </a:xfrm>
          <a:prstGeom prst="rect">
            <a:avLst/>
          </a:prstGeom>
          <a:noFill/>
        </p:spPr>
        <p:txBody>
          <a:bodyPr wrap="none" rtlCol="0">
            <a:spAutoFit/>
          </a:bodyPr>
          <a:lstStyle/>
          <a:p>
            <a:r>
              <a:rPr lang="en-US"/>
              <a:t>(Inside the Brain_ Unraveling the Mystery of Alzheimer’s Disease)</a:t>
            </a:r>
          </a:p>
        </p:txBody>
      </p:sp>
    </p:spTree>
    <p:extLst>
      <p:ext uri="{BB962C8B-B14F-4D97-AF65-F5344CB8AC3E}">
        <p14:creationId xmlns:p14="http://schemas.microsoft.com/office/powerpoint/2010/main" val="4197754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019327332"/>
              </p:ext>
            </p:extLst>
          </p:nvPr>
        </p:nvGraphicFramePr>
        <p:xfrm>
          <a:off x="380999" y="1524000"/>
          <a:ext cx="8382000" cy="4592320"/>
        </p:xfrm>
        <a:graphic>
          <a:graphicData uri="http://schemas.openxmlformats.org/drawingml/2006/table">
            <a:tbl>
              <a:tblPr firstRow="1" bandRow="1">
                <a:tableStyleId>{5C22544A-7EE6-4342-B048-85BDC9FD1C3A}</a:tableStyleId>
              </a:tblPr>
              <a:tblGrid>
                <a:gridCol w="4191000">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tblGrid>
              <a:tr h="370840">
                <a:tc>
                  <a:txBody>
                    <a:bodyPr/>
                    <a:lstStyle/>
                    <a:p>
                      <a:pPr algn="ctr"/>
                      <a:r>
                        <a:rPr lang="en-US" altLang="en-US">
                          <a:latin typeface="Calibri" pitchFamily="34" charset="0"/>
                        </a:rPr>
                        <a:t>Prokaryotes </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a:latin typeface="Calibri" pitchFamily="34" charset="0"/>
                        </a:rPr>
                        <a:t>Eukaryotes</a:t>
                      </a:r>
                    </a:p>
                  </a:txBody>
                  <a:tcPr/>
                </a:tc>
                <a:extLst>
                  <a:ext uri="{0D108BD9-81ED-4DB2-BD59-A6C34878D82A}">
                    <a16:rowId xmlns:a16="http://schemas.microsoft.com/office/drawing/2014/main" val="10000"/>
                  </a:ext>
                </a:extLst>
              </a:tr>
              <a:tr h="370840">
                <a:tc>
                  <a:txBody>
                    <a:bodyPr/>
                    <a:lstStyle/>
                    <a:p>
                      <a:r>
                        <a:rPr lang="en-US"/>
                        <a:t>Appeared</a:t>
                      </a:r>
                      <a:r>
                        <a:rPr lang="en-US" baseline="0"/>
                        <a:t> first 3.8 billion years ago</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Appeared</a:t>
                      </a:r>
                      <a:r>
                        <a:rPr lang="en-US" baseline="0"/>
                        <a:t> first 1.2 billion years ago</a:t>
                      </a:r>
                      <a:endParaRPr lang="en-US"/>
                    </a:p>
                  </a:txBody>
                  <a:tcPr/>
                </a:tc>
                <a:extLst>
                  <a:ext uri="{0D108BD9-81ED-4DB2-BD59-A6C34878D82A}">
                    <a16:rowId xmlns:a16="http://schemas.microsoft.com/office/drawing/2014/main" val="10001"/>
                  </a:ext>
                </a:extLst>
              </a:tr>
              <a:tr h="370840">
                <a:tc>
                  <a:txBody>
                    <a:bodyPr/>
                    <a:lstStyle/>
                    <a:p>
                      <a:r>
                        <a:rPr lang="en-US" altLang="en-US">
                          <a:latin typeface="Calibri" pitchFamily="34" charset="0"/>
                        </a:rPr>
                        <a:t>Size usually 1–2 </a:t>
                      </a:r>
                      <a:r>
                        <a:rPr lang="en-US" altLang="en-US" i="1">
                          <a:latin typeface="Calibri" pitchFamily="34" charset="0"/>
                        </a:rPr>
                        <a:t>μm</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i="1">
                          <a:latin typeface="Calibri" pitchFamily="34" charset="0"/>
                        </a:rPr>
                        <a:t>Usually 5–100 μm</a:t>
                      </a:r>
                    </a:p>
                  </a:txBody>
                  <a:tcPr/>
                </a:tc>
                <a:extLst>
                  <a:ext uri="{0D108BD9-81ED-4DB2-BD59-A6C34878D82A}">
                    <a16:rowId xmlns:a16="http://schemas.microsoft.com/office/drawing/2014/main" val="10002"/>
                  </a:ext>
                </a:extLst>
              </a:tr>
              <a:tr h="370840">
                <a:tc>
                  <a:txBody>
                    <a:bodyPr/>
                    <a:lstStyle/>
                    <a:p>
                      <a:r>
                        <a:rPr lang="en-US" altLang="en-US">
                          <a:latin typeface="Calibri" pitchFamily="34" charset="0"/>
                        </a:rPr>
                        <a:t>Nucleus is absent </a:t>
                      </a:r>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a:latin typeface="Calibri" pitchFamily="34" charset="0"/>
                        </a:rPr>
                        <a:t>Nucleus is present, bounded by nuclear envelope.</a:t>
                      </a:r>
                    </a:p>
                  </a:txBody>
                  <a:tcPr/>
                </a:tc>
                <a:extLst>
                  <a:ext uri="{0D108BD9-81ED-4DB2-BD59-A6C34878D82A}">
                    <a16:rowId xmlns:a16="http://schemas.microsoft.com/office/drawing/2014/main" val="10003"/>
                  </a:ext>
                </a:extLst>
              </a:tr>
              <a:tr h="370840">
                <a:tc>
                  <a:txBody>
                    <a:bodyPr/>
                    <a:lstStyle/>
                    <a:p>
                      <a:r>
                        <a:rPr lang="en-US"/>
                        <a:t>No internal compartmentalization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a:latin typeface="Calibri" pitchFamily="34" charset="0"/>
                        </a:rPr>
                        <a:t>Well defines internal compartments like nucleus, ER, Golgi,</a:t>
                      </a:r>
                      <a:r>
                        <a:rPr lang="en-US" altLang="en-US" baseline="0">
                          <a:latin typeface="Calibri" pitchFamily="34" charset="0"/>
                        </a:rPr>
                        <a:t> mitochondria, chloroplast, lysosome etc.</a:t>
                      </a:r>
                      <a:endParaRPr lang="en-US" altLang="en-US">
                        <a:latin typeface="Calibri" pitchFamily="34" charset="0"/>
                      </a:endParaRPr>
                    </a:p>
                  </a:txBody>
                  <a:tcPr/>
                </a:tc>
                <a:extLst>
                  <a:ext uri="{0D108BD9-81ED-4DB2-BD59-A6C34878D82A}">
                    <a16:rowId xmlns:a16="http://schemas.microsoft.com/office/drawing/2014/main" val="10004"/>
                  </a:ext>
                </a:extLst>
              </a:tr>
              <a:tr h="370840">
                <a:tc>
                  <a:txBody>
                    <a:bodyPr/>
                    <a:lstStyle/>
                    <a:p>
                      <a:r>
                        <a:rPr lang="en-US" altLang="en-US">
                          <a:latin typeface="Calibri" pitchFamily="34" charset="0"/>
                        </a:rPr>
                        <a:t>Do not make multicellular organism.</a:t>
                      </a:r>
                      <a:endParaRPr lang="en-US"/>
                    </a:p>
                  </a:txBody>
                  <a:tcPr/>
                </a:tc>
                <a:tc>
                  <a:txBody>
                    <a:bodyPr/>
                    <a:lstStyle/>
                    <a:p>
                      <a:r>
                        <a:rPr lang="en-US" altLang="en-US">
                          <a:latin typeface="Calibri" pitchFamily="34" charset="0"/>
                        </a:rPr>
                        <a:t>Can make multicellular organisms.</a:t>
                      </a:r>
                      <a:endParaRPr lang="en-US"/>
                    </a:p>
                  </a:txBody>
                  <a:tcPr/>
                </a:tc>
                <a:extLst>
                  <a:ext uri="{0D108BD9-81ED-4DB2-BD59-A6C34878D82A}">
                    <a16:rowId xmlns:a16="http://schemas.microsoft.com/office/drawing/2014/main" val="10005"/>
                  </a:ext>
                </a:extLst>
              </a:tr>
              <a:tr h="370840">
                <a:tc>
                  <a:txBody>
                    <a:bodyPr/>
                    <a:lstStyle/>
                    <a:p>
                      <a:r>
                        <a:rPr lang="en-US"/>
                        <a:t>Ribosomes 70S </a:t>
                      </a:r>
                    </a:p>
                  </a:txBody>
                  <a:tcPr/>
                </a:tc>
                <a:tc>
                  <a:txBody>
                    <a:bodyPr/>
                    <a:lstStyle/>
                    <a:p>
                      <a:r>
                        <a:rPr lang="en-US" altLang="en-US">
                          <a:latin typeface="Calibri" pitchFamily="34" charset="0"/>
                        </a:rPr>
                        <a:t>Ribosomes 80S</a:t>
                      </a:r>
                      <a:r>
                        <a:rPr lang="en-US" altLang="en-US" i="1">
                          <a:latin typeface="Calibri" pitchFamily="34" charset="0"/>
                        </a:rPr>
                        <a:t> </a:t>
                      </a:r>
                      <a:r>
                        <a:rPr lang="en-US" altLang="en-US" i="0">
                          <a:latin typeface="Calibri" pitchFamily="34" charset="0"/>
                        </a:rPr>
                        <a:t>(mitochondria and chloroplast r</a:t>
                      </a:r>
                      <a:r>
                        <a:rPr lang="en-US" altLang="en-US">
                          <a:latin typeface="Calibri" pitchFamily="34" charset="0"/>
                        </a:rPr>
                        <a:t>ibosomes are 70S)</a:t>
                      </a:r>
                      <a:r>
                        <a:rPr lang="en-US" altLang="en-US" i="1">
                          <a:latin typeface="Calibri" pitchFamily="34" charset="0"/>
                        </a:rPr>
                        <a:t> </a:t>
                      </a:r>
                      <a:endParaRPr lang="en-US"/>
                    </a:p>
                  </a:txBody>
                  <a:tcPr/>
                </a:tc>
                <a:extLst>
                  <a:ext uri="{0D108BD9-81ED-4DB2-BD59-A6C34878D82A}">
                    <a16:rowId xmlns:a16="http://schemas.microsoft.com/office/drawing/2014/main" val="10006"/>
                  </a:ext>
                </a:extLst>
              </a:tr>
              <a:tr h="370840">
                <a:tc>
                  <a:txBody>
                    <a:bodyPr/>
                    <a:lstStyle/>
                    <a:p>
                      <a:r>
                        <a:rPr lang="en-US"/>
                        <a:t>Cytoskeleton</a:t>
                      </a:r>
                      <a:r>
                        <a:rPr lang="en-US" baseline="0"/>
                        <a:t> is absent</a:t>
                      </a:r>
                      <a:endParaRPr lang="en-US"/>
                    </a:p>
                  </a:txBody>
                  <a:tcPr/>
                </a:tc>
                <a:tc>
                  <a:txBody>
                    <a:bodyPr/>
                    <a:lstStyle/>
                    <a:p>
                      <a:r>
                        <a:rPr lang="en-US"/>
                        <a:t>Microtubules, microfilaments,</a:t>
                      </a:r>
                      <a:r>
                        <a:rPr lang="en-US" baseline="0"/>
                        <a:t> and </a:t>
                      </a:r>
                      <a:r>
                        <a:rPr lang="en-US"/>
                        <a:t>intermediate filaments make well organized cytoskeleton.</a:t>
                      </a:r>
                    </a:p>
                  </a:txBody>
                  <a:tcPr/>
                </a:tc>
                <a:extLst>
                  <a:ext uri="{0D108BD9-81ED-4DB2-BD59-A6C34878D82A}">
                    <a16:rowId xmlns:a16="http://schemas.microsoft.com/office/drawing/2014/main" val="10007"/>
                  </a:ext>
                </a:extLst>
              </a:tr>
            </a:tbl>
          </a:graphicData>
        </a:graphic>
      </p:graphicFrame>
      <p:sp>
        <p:nvSpPr>
          <p:cNvPr id="4" name="TextBox 3"/>
          <p:cNvSpPr txBox="1"/>
          <p:nvPr/>
        </p:nvSpPr>
        <p:spPr>
          <a:xfrm>
            <a:off x="0" y="152400"/>
            <a:ext cx="9143999" cy="1200329"/>
          </a:xfrm>
          <a:prstGeom prst="rect">
            <a:avLst/>
          </a:prstGeom>
          <a:noFill/>
        </p:spPr>
        <p:txBody>
          <a:bodyPr wrap="square" rtlCol="0">
            <a:spAutoFit/>
          </a:bodyPr>
          <a:lstStyle/>
          <a:p>
            <a:pPr algn="ctr"/>
            <a:r>
              <a:rPr lang="en-US" sz="3600"/>
              <a:t>Difference between prokaryotic and eukaryotic cells</a:t>
            </a:r>
          </a:p>
        </p:txBody>
      </p:sp>
    </p:spTree>
    <p:extLst>
      <p:ext uri="{BB962C8B-B14F-4D97-AF65-F5344CB8AC3E}">
        <p14:creationId xmlns:p14="http://schemas.microsoft.com/office/powerpoint/2010/main" val="4223834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 16-01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8" y="1246188"/>
            <a:ext cx="8531225" cy="317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5"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100" b="0">
                <a:latin typeface="Arial" charset="0"/>
              </a:rPr>
              <a:t>Figure 16-1 </a:t>
            </a:r>
            <a:r>
              <a:rPr lang="en-US" altLang="en-US" sz="1100" b="0" i="1">
                <a:latin typeface="Arial" charset="0"/>
              </a:rPr>
              <a:t> Essential Cell Biology </a:t>
            </a:r>
            <a:r>
              <a:rPr lang="en-US" altLang="en-US" sz="1100" b="0">
                <a:latin typeface="Arial" charset="0"/>
              </a:rPr>
              <a:t>(© Garland Science 2010)</a:t>
            </a:r>
          </a:p>
        </p:txBody>
      </p:sp>
      <p:sp>
        <p:nvSpPr>
          <p:cNvPr id="3076" name="TextBox 1"/>
          <p:cNvSpPr txBox="1">
            <a:spLocks noChangeArrowheads="1"/>
          </p:cNvSpPr>
          <p:nvPr/>
        </p:nvSpPr>
        <p:spPr bwMode="auto">
          <a:xfrm>
            <a:off x="0" y="115888"/>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Cells have to sense and respond to its environment</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646" y="4466355"/>
            <a:ext cx="4408967" cy="2103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3139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igure 16-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60" y="990600"/>
            <a:ext cx="8531225"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9"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100" b="0">
                <a:latin typeface="Arial" charset="0"/>
              </a:rPr>
              <a:t>Figure 16-2 </a:t>
            </a:r>
            <a:r>
              <a:rPr lang="en-US" altLang="en-US" sz="1100" b="0" i="1">
                <a:latin typeface="Arial" charset="0"/>
              </a:rPr>
              <a:t> Essential Cell Biology </a:t>
            </a:r>
            <a:r>
              <a:rPr lang="en-US" altLang="en-US" sz="1100" b="0">
                <a:latin typeface="Arial" charset="0"/>
              </a:rPr>
              <a:t>(© Garland Science 2010)</a:t>
            </a:r>
          </a:p>
        </p:txBody>
      </p:sp>
      <p:sp>
        <p:nvSpPr>
          <p:cNvPr id="4100" name="TextBox 5"/>
          <p:cNvSpPr txBox="1">
            <a:spLocks noChangeArrowheads="1"/>
          </p:cNvSpPr>
          <p:nvPr/>
        </p:nvSpPr>
        <p:spPr bwMode="auto">
          <a:xfrm>
            <a:off x="0" y="115888"/>
            <a:ext cx="914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Signal transduction</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60" y="4406464"/>
            <a:ext cx="3657600" cy="1866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267200" y="4724400"/>
            <a:ext cx="4495800" cy="923330"/>
          </a:xfrm>
          <a:prstGeom prst="rect">
            <a:avLst/>
          </a:prstGeom>
          <a:noFill/>
        </p:spPr>
        <p:txBody>
          <a:bodyPr wrap="square" rtlCol="0">
            <a:spAutoFit/>
          </a:bodyPr>
          <a:lstStyle/>
          <a:p>
            <a:r>
              <a:rPr lang="en-US" b="1" i="1"/>
              <a:t>Signaling could alter the target cell’s shape, movement, metabolism, or gene expression, or some combination of these.</a:t>
            </a:r>
          </a:p>
        </p:txBody>
      </p:sp>
    </p:spTree>
    <p:extLst>
      <p:ext uri="{BB962C8B-B14F-4D97-AF65-F5344CB8AC3E}">
        <p14:creationId xmlns:p14="http://schemas.microsoft.com/office/powerpoint/2010/main" val="1529362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gure 15-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903" y="298269"/>
            <a:ext cx="4588669" cy="609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1333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5"/>
          <p:cNvSpPr txBox="1">
            <a:spLocks noChangeArrowheads="1"/>
          </p:cNvSpPr>
          <p:nvPr/>
        </p:nvSpPr>
        <p:spPr bwMode="auto">
          <a:xfrm>
            <a:off x="0" y="115888"/>
            <a:ext cx="914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Four ways of signaling in multicellular animals</a:t>
            </a:r>
          </a:p>
        </p:txBody>
      </p:sp>
      <p:grpSp>
        <p:nvGrpSpPr>
          <p:cNvPr id="2" name="Group 1"/>
          <p:cNvGrpSpPr/>
          <p:nvPr/>
        </p:nvGrpSpPr>
        <p:grpSpPr>
          <a:xfrm>
            <a:off x="76201" y="1236921"/>
            <a:ext cx="6499075" cy="5392479"/>
            <a:chOff x="948037" y="779721"/>
            <a:chExt cx="7052963" cy="6038592"/>
          </a:xfrm>
        </p:grpSpPr>
        <p:pic>
          <p:nvPicPr>
            <p:cNvPr id="5122" name="Picture 2" descr="Figure 16-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204913"/>
              <a:ext cx="6629400" cy="561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4" name="TextBox 6"/>
            <p:cNvSpPr txBox="1">
              <a:spLocks noChangeArrowheads="1"/>
            </p:cNvSpPr>
            <p:nvPr/>
          </p:nvSpPr>
          <p:spPr bwMode="auto">
            <a:xfrm>
              <a:off x="3276600" y="779721"/>
              <a:ext cx="388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2400">
                  <a:latin typeface="Calibri" pitchFamily="34" charset="0"/>
                  <a:cs typeface="Calibri" pitchFamily="34" charset="0"/>
                </a:rPr>
                <a:t>Long      or     short distance</a:t>
              </a:r>
            </a:p>
          </p:txBody>
        </p:sp>
        <p:sp>
          <p:nvSpPr>
            <p:cNvPr id="5125" name="TextBox 1"/>
            <p:cNvSpPr txBox="1">
              <a:spLocks noChangeArrowheads="1"/>
            </p:cNvSpPr>
            <p:nvPr/>
          </p:nvSpPr>
          <p:spPr bwMode="auto">
            <a:xfrm rot="16200000">
              <a:off x="-205740" y="4049378"/>
              <a:ext cx="27692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2400">
                  <a:latin typeface="Calibri" pitchFamily="34" charset="0"/>
                  <a:cs typeface="Calibri" pitchFamily="34" charset="0"/>
                </a:rPr>
                <a:t>Private     or     public</a:t>
              </a:r>
            </a:p>
          </p:txBody>
        </p:sp>
        <p:sp>
          <p:nvSpPr>
            <p:cNvPr id="5126" name="TextBox 1"/>
            <p:cNvSpPr txBox="1">
              <a:spLocks noChangeArrowheads="1"/>
            </p:cNvSpPr>
            <p:nvPr/>
          </p:nvSpPr>
          <p:spPr bwMode="auto">
            <a:xfrm>
              <a:off x="6651625" y="4406900"/>
              <a:ext cx="1263103" cy="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200" b="1">
                  <a:latin typeface="Calibri" pitchFamily="34" charset="0"/>
                  <a:cs typeface="Calibri" pitchFamily="34" charset="0"/>
                </a:rPr>
                <a:t>/ JUXTRACRINE</a:t>
              </a:r>
            </a:p>
          </p:txBody>
        </p:sp>
        <p:sp>
          <p:nvSpPr>
            <p:cNvPr id="5127" name="TextBox 6"/>
            <p:cNvSpPr txBox="1">
              <a:spLocks noChangeArrowheads="1"/>
            </p:cNvSpPr>
            <p:nvPr/>
          </p:nvSpPr>
          <p:spPr bwMode="auto">
            <a:xfrm>
              <a:off x="2590800" y="4406900"/>
              <a:ext cx="1235617" cy="51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200" b="1">
                  <a:latin typeface="Calibri" pitchFamily="34" charset="0"/>
                  <a:cs typeface="Calibri" pitchFamily="34" charset="0"/>
                </a:rPr>
                <a:t>/ NEUROCRINE</a:t>
              </a:r>
            </a:p>
            <a:p>
              <a:pPr>
                <a:spcBef>
                  <a:spcPct val="0"/>
                </a:spcBef>
                <a:buFontTx/>
                <a:buNone/>
              </a:pPr>
              <a:r>
                <a:rPr lang="en-US" altLang="en-US" sz="1200" b="1">
                  <a:latin typeface="Calibri" pitchFamily="34" charset="0"/>
                  <a:cs typeface="Calibri" pitchFamily="34" charset="0"/>
                </a:rPr>
                <a:t>/ PARACRINE</a:t>
              </a: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81200"/>
            <a:ext cx="2514599" cy="3989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1392" y="660737"/>
            <a:ext cx="8940208" cy="523220"/>
          </a:xfrm>
          <a:prstGeom prst="rect">
            <a:avLst/>
          </a:prstGeom>
        </p:spPr>
        <p:txBody>
          <a:bodyPr wrap="square">
            <a:spAutoFit/>
          </a:bodyPr>
          <a:lstStyle/>
          <a:p>
            <a:pPr algn="just"/>
            <a:r>
              <a:rPr lang="en-US" sz="1400" i="1"/>
              <a:t>The signal molecules can be proteins, peptides, amino acids, nucleotides, steroids, fatty acid derivatives, or even dissolved gases—but they all rely on only a handful of basic styles of communication for getting the message across.</a:t>
            </a:r>
          </a:p>
        </p:txBody>
      </p:sp>
    </p:spTree>
    <p:extLst>
      <p:ext uri="{BB962C8B-B14F-4D97-AF65-F5344CB8AC3E}">
        <p14:creationId xmlns:p14="http://schemas.microsoft.com/office/powerpoint/2010/main" val="475361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100" b="0">
                <a:latin typeface="Arial" charset="0"/>
              </a:rPr>
              <a:t>Figure 16-5 </a:t>
            </a:r>
            <a:r>
              <a:rPr lang="en-US" altLang="en-US" sz="1100" b="0" i="1">
                <a:latin typeface="Arial" charset="0"/>
              </a:rPr>
              <a:t> Essential Cell Biology </a:t>
            </a:r>
            <a:r>
              <a:rPr lang="en-US" altLang="en-US" sz="1100" b="0">
                <a:latin typeface="Arial" charset="0"/>
              </a:rPr>
              <a:t>(© Garland Science 2010)</a:t>
            </a:r>
          </a:p>
        </p:txBody>
      </p:sp>
      <p:sp>
        <p:nvSpPr>
          <p:cNvPr id="8195" name="TextBox 5"/>
          <p:cNvSpPr txBox="1">
            <a:spLocks noChangeArrowheads="1"/>
          </p:cNvSpPr>
          <p:nvPr/>
        </p:nvSpPr>
        <p:spPr bwMode="auto">
          <a:xfrm>
            <a:off x="0" y="115888"/>
            <a:ext cx="914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Each cell responds to a limited set of signals</a:t>
            </a:r>
          </a:p>
        </p:txBody>
      </p:sp>
      <p:sp>
        <p:nvSpPr>
          <p:cNvPr id="2" name="TextBox 1"/>
          <p:cNvSpPr txBox="1"/>
          <p:nvPr/>
        </p:nvSpPr>
        <p:spPr>
          <a:xfrm>
            <a:off x="1219200" y="1828800"/>
            <a:ext cx="6074420" cy="1323439"/>
          </a:xfrm>
          <a:prstGeom prst="rect">
            <a:avLst/>
          </a:prstGeom>
          <a:noFill/>
        </p:spPr>
        <p:txBody>
          <a:bodyPr wrap="none">
            <a:spAutoFit/>
          </a:bodyPr>
          <a:lstStyle/>
          <a:p>
            <a:pPr>
              <a:defRPr/>
            </a:pPr>
            <a:r>
              <a:rPr lang="en-US" sz="2000">
                <a:latin typeface="Calibri" pitchFamily="34" charset="0"/>
                <a:cs typeface="Calibri" pitchFamily="34" charset="0"/>
              </a:rPr>
              <a:t>Based on:</a:t>
            </a:r>
          </a:p>
          <a:p>
            <a:pPr marL="342900" indent="-342900">
              <a:buFont typeface="Arial" pitchFamily="34" charset="0"/>
              <a:buChar char="•"/>
              <a:defRPr/>
            </a:pPr>
            <a:r>
              <a:rPr lang="en-US" sz="2000">
                <a:latin typeface="Calibri" pitchFamily="34" charset="0"/>
                <a:cs typeface="Calibri" pitchFamily="34" charset="0"/>
              </a:rPr>
              <a:t>What receptors it is expressing</a:t>
            </a:r>
          </a:p>
          <a:p>
            <a:pPr marL="342900" indent="-342900">
              <a:buFont typeface="Arial" pitchFamily="34" charset="0"/>
              <a:buChar char="•"/>
              <a:defRPr/>
            </a:pPr>
            <a:r>
              <a:rPr lang="en-US" sz="2000">
                <a:latin typeface="Calibri" pitchFamily="34" charset="0"/>
                <a:cs typeface="Calibri" pitchFamily="34" charset="0"/>
              </a:rPr>
              <a:t>What intracellular signaling molecules it is expressing</a:t>
            </a:r>
          </a:p>
          <a:p>
            <a:pPr marL="342900" indent="-342900">
              <a:buFont typeface="Arial" pitchFamily="34" charset="0"/>
              <a:buChar char="•"/>
              <a:defRPr/>
            </a:pPr>
            <a:r>
              <a:rPr lang="en-US" sz="2000">
                <a:latin typeface="Calibri" pitchFamily="34" charset="0"/>
                <a:cs typeface="Calibri" pitchFamily="34" charset="0"/>
              </a:rPr>
              <a:t>What effector proteins it is expressing</a:t>
            </a:r>
          </a:p>
        </p:txBody>
      </p:sp>
      <p:sp>
        <p:nvSpPr>
          <p:cNvPr id="8197" name="TextBox 6"/>
          <p:cNvSpPr txBox="1">
            <a:spLocks noChangeArrowheads="1"/>
          </p:cNvSpPr>
          <p:nvPr/>
        </p:nvSpPr>
        <p:spPr bwMode="auto">
          <a:xfrm>
            <a:off x="571500" y="4306999"/>
            <a:ext cx="7924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2400" i="1">
                <a:latin typeface="Calibri" pitchFamily="34" charset="0"/>
                <a:cs typeface="Calibri" pitchFamily="34" charset="0"/>
              </a:rPr>
              <a:t>Each receptor binds to a very specific extracellular signaling molecule, but same signaling molecule can bind to different receptors </a:t>
            </a:r>
          </a:p>
        </p:txBody>
      </p:sp>
    </p:spTree>
    <p:extLst>
      <p:ext uri="{BB962C8B-B14F-4D97-AF65-F5344CB8AC3E}">
        <p14:creationId xmlns:p14="http://schemas.microsoft.com/office/powerpoint/2010/main" val="1692131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100" b="0">
                <a:latin typeface="Arial" charset="0"/>
              </a:rPr>
              <a:t>Figure 16-5 </a:t>
            </a:r>
            <a:r>
              <a:rPr lang="en-US" altLang="en-US" sz="1100" b="0" i="1">
                <a:latin typeface="Arial" charset="0"/>
              </a:rPr>
              <a:t> Essential Cell Biology </a:t>
            </a:r>
            <a:r>
              <a:rPr lang="en-US" altLang="en-US" sz="1100" b="0">
                <a:latin typeface="Arial" charset="0"/>
              </a:rPr>
              <a:t>(© Garland Science 2010)</a:t>
            </a:r>
          </a:p>
        </p:txBody>
      </p:sp>
      <p:sp>
        <p:nvSpPr>
          <p:cNvPr id="9220" name="TextBox 5"/>
          <p:cNvSpPr txBox="1">
            <a:spLocks noChangeArrowheads="1"/>
          </p:cNvSpPr>
          <p:nvPr/>
        </p:nvSpPr>
        <p:spPr bwMode="auto">
          <a:xfrm>
            <a:off x="0" y="115888"/>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Same signaling molecule can induce different response in different target cells</a:t>
            </a:r>
          </a:p>
        </p:txBody>
      </p:sp>
      <p:sp>
        <p:nvSpPr>
          <p:cNvPr id="5" name="Text Box 5"/>
          <p:cNvSpPr txBox="1">
            <a:spLocks noChangeArrowheads="1"/>
          </p:cNvSpPr>
          <p:nvPr/>
        </p:nvSpPr>
        <p:spPr bwMode="auto">
          <a:xfrm>
            <a:off x="304800" y="5410200"/>
            <a:ext cx="85344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itchFamily="2" charset="2"/>
              <a:buChar char="n"/>
              <a:defRPr sz="3200">
                <a:solidFill>
                  <a:schemeClr val="tx1"/>
                </a:solidFill>
                <a:latin typeface="Tahoma" pitchFamily="34" charset="0"/>
                <a:cs typeface="Arial" charset="0"/>
              </a:defRPr>
            </a:lvl1pPr>
            <a:lvl2pPr marL="742950" indent="-285750">
              <a:spcBef>
                <a:spcPct val="20000"/>
              </a:spcBef>
              <a:buClr>
                <a:schemeClr val="hlink"/>
              </a:buClr>
              <a:buSzPct val="55000"/>
              <a:buFont typeface="Wingdings" pitchFamily="2" charset="2"/>
              <a:buChar char="n"/>
              <a:defRPr sz="2800">
                <a:solidFill>
                  <a:schemeClr val="tx1"/>
                </a:solidFill>
                <a:latin typeface="Tahoma" pitchFamily="34" charset="0"/>
                <a:cs typeface="Arial" charset="0"/>
              </a:defRPr>
            </a:lvl2pPr>
            <a:lvl3pPr marL="1143000" indent="-228600">
              <a:spcBef>
                <a:spcPct val="20000"/>
              </a:spcBef>
              <a:buClr>
                <a:schemeClr val="folHlink"/>
              </a:buClr>
              <a:buSzPct val="50000"/>
              <a:buFont typeface="Wingdings" pitchFamily="2" charset="2"/>
              <a:buChar char="n"/>
              <a:defRPr sz="2400">
                <a:solidFill>
                  <a:schemeClr val="tx1"/>
                </a:solidFill>
                <a:latin typeface="Tahoma" pitchFamily="34" charset="0"/>
                <a:cs typeface="Arial" charset="0"/>
              </a:defRPr>
            </a:lvl3pPr>
            <a:lvl4pPr marL="1600200" indent="-228600">
              <a:spcBef>
                <a:spcPct val="20000"/>
              </a:spcBef>
              <a:buClr>
                <a:schemeClr val="accent2"/>
              </a:buClr>
              <a:buSzPct val="55000"/>
              <a:buFont typeface="Wingdings" pitchFamily="2" charset="2"/>
              <a:buChar char="n"/>
              <a:defRPr sz="2000">
                <a:solidFill>
                  <a:schemeClr val="tx1"/>
                </a:solidFill>
                <a:latin typeface="Tahoma" pitchFamily="34" charset="0"/>
                <a:cs typeface="Arial" charset="0"/>
              </a:defRPr>
            </a:lvl4pPr>
            <a:lvl5pPr marL="2057400" indent="-228600">
              <a:spcBef>
                <a:spcPct val="20000"/>
              </a:spcBef>
              <a:buClr>
                <a:schemeClr val="accent1"/>
              </a:buClr>
              <a:buSzPct val="50000"/>
              <a:buFont typeface="Wingdings" pitchFamily="2" charset="2"/>
              <a:buChar char="n"/>
              <a:defRPr sz="2000">
                <a:solidFill>
                  <a:schemeClr val="tx1"/>
                </a:solidFill>
                <a:latin typeface="Tahoma" pitchFamily="34" charset="0"/>
                <a:cs typeface="Arial" charset="0"/>
              </a:defRPr>
            </a:lvl5pPr>
            <a:lvl6pPr marL="25146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6pPr>
            <a:lvl7pPr marL="29718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7pPr>
            <a:lvl8pPr marL="34290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8pPr>
            <a:lvl9pPr marL="3886200" indent="-22860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Tahoma" pitchFamily="34" charset="0"/>
                <a:cs typeface="Arial" charset="0"/>
              </a:defRPr>
            </a:lvl9pPr>
          </a:lstStyle>
          <a:p>
            <a:pPr>
              <a:spcBef>
                <a:spcPct val="50000"/>
              </a:spcBef>
              <a:buClrTx/>
              <a:buSzTx/>
              <a:buFontTx/>
              <a:buNone/>
            </a:pPr>
            <a:r>
              <a:rPr lang="en-US" altLang="en-US" sz="1400"/>
              <a:t>Various responses induced by the same neurotransmitter acetylcholine. Different cell types are specialized to respond to acetylcholine in different ways. In some cases (A and C), the receptors for acetylcholine differ. In other cases (A and B), acetylcholine binds to similar receptor proteins, but the intracellular signals produced are interpreted differently in cells specialized for different functions due to different effector proteins. </a:t>
            </a:r>
          </a:p>
        </p:txBody>
      </p:sp>
      <p:grpSp>
        <p:nvGrpSpPr>
          <p:cNvPr id="3" name="Group 2"/>
          <p:cNvGrpSpPr/>
          <p:nvPr/>
        </p:nvGrpSpPr>
        <p:grpSpPr>
          <a:xfrm>
            <a:off x="517556" y="1447801"/>
            <a:ext cx="8108887" cy="3962400"/>
            <a:chOff x="517556" y="1447801"/>
            <a:chExt cx="8108887" cy="3962400"/>
          </a:xfrm>
        </p:grpSpPr>
        <p:pic>
          <p:nvPicPr>
            <p:cNvPr id="9218" name="Picture 2" descr="Figure 16-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56" y="1447801"/>
              <a:ext cx="810888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4079172" y="2209800"/>
              <a:ext cx="1524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269676" y="2203862"/>
              <a:ext cx="152400" cy="1524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0479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ure 16-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26720"/>
            <a:ext cx="5245100" cy="541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TextBox 5"/>
          <p:cNvSpPr txBox="1">
            <a:spLocks noChangeArrowheads="1"/>
          </p:cNvSpPr>
          <p:nvPr/>
        </p:nvSpPr>
        <p:spPr bwMode="auto">
          <a:xfrm>
            <a:off x="0" y="115888"/>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An animal cell depends on multiple extracellular signals which can interact with each other</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417860"/>
            <a:ext cx="3632335" cy="337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100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76400"/>
            <a:ext cx="5845629" cy="2963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628" y="1828800"/>
            <a:ext cx="3121340"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743200" y="1405822"/>
            <a:ext cx="2295052" cy="461665"/>
          </a:xfrm>
          <a:prstGeom prst="rect">
            <a:avLst/>
          </a:prstGeom>
          <a:noFill/>
        </p:spPr>
        <p:txBody>
          <a:bodyPr wrap="none" rtlCol="0">
            <a:spAutoFit/>
          </a:bodyPr>
          <a:lstStyle/>
          <a:p>
            <a:r>
              <a:rPr lang="en-US" sz="2400"/>
              <a:t>Light microscope</a:t>
            </a:r>
          </a:p>
        </p:txBody>
      </p:sp>
      <p:sp>
        <p:nvSpPr>
          <p:cNvPr id="5" name="TextBox 4"/>
          <p:cNvSpPr txBox="1"/>
          <p:nvPr/>
        </p:nvSpPr>
        <p:spPr>
          <a:xfrm>
            <a:off x="6044995" y="1443335"/>
            <a:ext cx="2722605" cy="461665"/>
          </a:xfrm>
          <a:prstGeom prst="rect">
            <a:avLst/>
          </a:prstGeom>
          <a:noFill/>
        </p:spPr>
        <p:txBody>
          <a:bodyPr wrap="none" rtlCol="0">
            <a:spAutoFit/>
          </a:bodyPr>
          <a:lstStyle/>
          <a:p>
            <a:r>
              <a:rPr lang="en-US" sz="2400"/>
              <a:t>Electron microscope</a:t>
            </a:r>
          </a:p>
        </p:txBody>
      </p:sp>
      <p:sp>
        <p:nvSpPr>
          <p:cNvPr id="6" name="TextBox 5"/>
          <p:cNvSpPr txBox="1"/>
          <p:nvPr/>
        </p:nvSpPr>
        <p:spPr>
          <a:xfrm>
            <a:off x="0" y="152400"/>
            <a:ext cx="9144000" cy="1200329"/>
          </a:xfrm>
          <a:prstGeom prst="rect">
            <a:avLst/>
          </a:prstGeom>
          <a:noFill/>
        </p:spPr>
        <p:txBody>
          <a:bodyPr wrap="square" rtlCol="0">
            <a:spAutoFit/>
          </a:bodyPr>
          <a:lstStyle/>
          <a:p>
            <a:pPr algn="ctr"/>
            <a:r>
              <a:rPr lang="en-US" sz="3600"/>
              <a:t>Detailed organization of a cell be visualized by Electron microscope</a:t>
            </a:r>
          </a:p>
        </p:txBody>
      </p:sp>
    </p:spTree>
    <p:extLst>
      <p:ext uri="{BB962C8B-B14F-4D97-AF65-F5344CB8AC3E}">
        <p14:creationId xmlns:p14="http://schemas.microsoft.com/office/powerpoint/2010/main" val="2203627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Figure 16-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57300"/>
            <a:ext cx="853122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100" b="0">
                <a:latin typeface="Arial" charset="0"/>
              </a:rPr>
              <a:t>Figure 16-8 </a:t>
            </a:r>
            <a:r>
              <a:rPr lang="en-US" altLang="en-US" sz="1100" b="0" i="1">
                <a:latin typeface="Arial" charset="0"/>
              </a:rPr>
              <a:t> Essential Cell Biology </a:t>
            </a:r>
            <a:r>
              <a:rPr lang="en-US" altLang="en-US" sz="1100" b="0">
                <a:latin typeface="Arial" charset="0"/>
              </a:rPr>
              <a:t>(© Garland Science 2010)</a:t>
            </a:r>
          </a:p>
        </p:txBody>
      </p:sp>
      <p:sp>
        <p:nvSpPr>
          <p:cNvPr id="12292" name="TextBox 5"/>
          <p:cNvSpPr txBox="1">
            <a:spLocks noChangeArrowheads="1"/>
          </p:cNvSpPr>
          <p:nvPr/>
        </p:nvSpPr>
        <p:spPr bwMode="auto">
          <a:xfrm>
            <a:off x="0" y="115888"/>
            <a:ext cx="914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Two classes of extracellular signaling molecules</a:t>
            </a:r>
          </a:p>
        </p:txBody>
      </p:sp>
    </p:spTree>
    <p:extLst>
      <p:ext uri="{BB962C8B-B14F-4D97-AF65-F5344CB8AC3E}">
        <p14:creationId xmlns:p14="http://schemas.microsoft.com/office/powerpoint/2010/main" val="2935708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igure 16-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838200"/>
            <a:ext cx="8080375" cy="576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7"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100" b="0">
                <a:latin typeface="Arial" charset="0"/>
              </a:rPr>
              <a:t>Figure 16-7 </a:t>
            </a:r>
            <a:r>
              <a:rPr lang="en-US" altLang="en-US" sz="1100" b="0" i="1">
                <a:latin typeface="Arial" charset="0"/>
              </a:rPr>
              <a:t> Essential Cell Biology </a:t>
            </a:r>
            <a:r>
              <a:rPr lang="en-US" altLang="en-US" sz="1100" b="0">
                <a:latin typeface="Arial" charset="0"/>
              </a:rPr>
              <a:t>(© Garland Science 2010)</a:t>
            </a:r>
          </a:p>
        </p:txBody>
      </p:sp>
      <p:sp>
        <p:nvSpPr>
          <p:cNvPr id="11268" name="TextBox 5"/>
          <p:cNvSpPr txBox="1">
            <a:spLocks noChangeArrowheads="1"/>
          </p:cNvSpPr>
          <p:nvPr/>
        </p:nvSpPr>
        <p:spPr bwMode="auto">
          <a:xfrm>
            <a:off x="0" y="115888"/>
            <a:ext cx="914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Cell’s response to a signal can be fast or slow</a:t>
            </a:r>
          </a:p>
        </p:txBody>
      </p:sp>
    </p:spTree>
    <p:extLst>
      <p:ext uri="{BB962C8B-B14F-4D97-AF65-F5344CB8AC3E}">
        <p14:creationId xmlns:p14="http://schemas.microsoft.com/office/powerpoint/2010/main" val="3411086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descr="Figure 16-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93813"/>
            <a:ext cx="4814888" cy="549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Box 5"/>
          <p:cNvSpPr txBox="1">
            <a:spLocks noChangeArrowheads="1"/>
          </p:cNvSpPr>
          <p:nvPr/>
        </p:nvSpPr>
        <p:spPr bwMode="auto">
          <a:xfrm>
            <a:off x="0" y="115888"/>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Steroid hormones have cytosolic or nuclear receptor which acts as transcriptional regulator</a:t>
            </a:r>
          </a:p>
        </p:txBody>
      </p:sp>
    </p:spTree>
    <p:extLst>
      <p:ext uri="{BB962C8B-B14F-4D97-AF65-F5344CB8AC3E}">
        <p14:creationId xmlns:p14="http://schemas.microsoft.com/office/powerpoint/2010/main" val="2448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igure 16-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85875"/>
            <a:ext cx="5280025" cy="551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1" name="TextBox 5"/>
          <p:cNvSpPr txBox="1">
            <a:spLocks noChangeArrowheads="1"/>
          </p:cNvSpPr>
          <p:nvPr/>
        </p:nvSpPr>
        <p:spPr bwMode="auto">
          <a:xfrm>
            <a:off x="0" y="115888"/>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Intracellular signaling pathways relay signal from cell surface receptors</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1581" y="1752601"/>
            <a:ext cx="3477227"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089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Box 5"/>
          <p:cNvSpPr txBox="1">
            <a:spLocks noChangeArrowheads="1"/>
          </p:cNvSpPr>
          <p:nvPr/>
        </p:nvSpPr>
        <p:spPr bwMode="auto">
          <a:xfrm>
            <a:off x="0" y="115888"/>
            <a:ext cx="9144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Intracellular signaling pathways can relay, amplify, integrate and distribute signals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5853" y="1524000"/>
            <a:ext cx="3524805" cy="4887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228725"/>
            <a:ext cx="4933950" cy="562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52914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igure 16-15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914400"/>
            <a:ext cx="6951520" cy="275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TextBox 5"/>
          <p:cNvSpPr txBox="1">
            <a:spLocks noChangeArrowheads="1"/>
          </p:cNvSpPr>
          <p:nvPr/>
        </p:nvSpPr>
        <p:spPr bwMode="auto">
          <a:xfrm>
            <a:off x="0" y="115888"/>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3600" b="0">
                <a:latin typeface="Calibri" pitchFamily="34" charset="0"/>
                <a:cs typeface="Calibri" pitchFamily="34" charset="0"/>
              </a:rPr>
              <a:t>Different types of signaling events at the cell surface</a:t>
            </a:r>
          </a:p>
        </p:txBody>
      </p:sp>
      <p:pic>
        <p:nvPicPr>
          <p:cNvPr id="21509" name="Picture 2" descr="Figure 16-15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22" y="3809999"/>
            <a:ext cx="8047679" cy="304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9952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Figure 16-14"/>
          <p:cNvPicPr>
            <a:picLocks noChangeAspect="1" noChangeArrowheads="1"/>
          </p:cNvPicPr>
          <p:nvPr/>
        </p:nvPicPr>
        <p:blipFill rotWithShape="1">
          <a:blip r:embed="rId3">
            <a:extLst>
              <a:ext uri="{28A0092B-C50C-407E-A947-70E740481C1C}">
                <a14:useLocalDpi xmlns:a14="http://schemas.microsoft.com/office/drawing/2010/main" val="0"/>
              </a:ext>
            </a:extLst>
          </a:blip>
          <a:srcRect r="51726"/>
          <a:stretch/>
        </p:blipFill>
        <p:spPr bwMode="auto">
          <a:xfrm>
            <a:off x="2600141" y="1130299"/>
            <a:ext cx="4118344" cy="459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100" b="0">
                <a:latin typeface="Arial" charset="0"/>
              </a:rPr>
              <a:t>Figure 16-14 </a:t>
            </a:r>
            <a:r>
              <a:rPr lang="en-US" altLang="en-US" sz="1100" b="0" i="1">
                <a:latin typeface="Arial" charset="0"/>
              </a:rPr>
              <a:t> Essential Cell Biology </a:t>
            </a:r>
            <a:r>
              <a:rPr lang="en-US" altLang="en-US" sz="1100" b="0">
                <a:latin typeface="Arial" charset="0"/>
              </a:rPr>
              <a:t>(© Garland Science 2010)</a:t>
            </a:r>
          </a:p>
        </p:txBody>
      </p:sp>
      <p:sp>
        <p:nvSpPr>
          <p:cNvPr id="19460" name="TextBox 5"/>
          <p:cNvSpPr txBox="1">
            <a:spLocks noChangeArrowheads="1"/>
          </p:cNvSpPr>
          <p:nvPr/>
        </p:nvSpPr>
        <p:spPr bwMode="auto">
          <a:xfrm>
            <a:off x="0" y="115888"/>
            <a:ext cx="9144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Signaling is done through molecular switches</a:t>
            </a:r>
          </a:p>
        </p:txBody>
      </p:sp>
      <p:sp>
        <p:nvSpPr>
          <p:cNvPr id="19461" name="TextBox 1"/>
          <p:cNvSpPr txBox="1">
            <a:spLocks noChangeArrowheads="1"/>
          </p:cNvSpPr>
          <p:nvPr/>
        </p:nvSpPr>
        <p:spPr bwMode="auto">
          <a:xfrm>
            <a:off x="127000" y="5954713"/>
            <a:ext cx="47627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600" b="1">
                <a:solidFill>
                  <a:schemeClr val="accent1"/>
                </a:solidFill>
              </a:rPr>
              <a:t>https://www.youtube.com/watch?v=xG2WOd_fWqo</a:t>
            </a:r>
          </a:p>
        </p:txBody>
      </p:sp>
    </p:spTree>
    <p:extLst>
      <p:ext uri="{BB962C8B-B14F-4D97-AF65-F5344CB8AC3E}">
        <p14:creationId xmlns:p14="http://schemas.microsoft.com/office/powerpoint/2010/main" val="2279350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Figure 16-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 y="1267196"/>
            <a:ext cx="7239000" cy="4566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1" name="Text Box 3"/>
          <p:cNvSpPr txBox="1">
            <a:spLocks noChangeArrowheads="1"/>
          </p:cNvSpPr>
          <p:nvPr/>
        </p:nvSpPr>
        <p:spPr bwMode="auto">
          <a:xfrm>
            <a:off x="0" y="6553200"/>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spcBef>
                <a:spcPct val="0"/>
              </a:spcBef>
              <a:buFontTx/>
              <a:buNone/>
            </a:pPr>
            <a:r>
              <a:rPr lang="en-US" altLang="en-US" sz="1100" b="0">
                <a:latin typeface="Arial" charset="0"/>
              </a:rPr>
              <a:t>Figure 16-43 </a:t>
            </a:r>
            <a:r>
              <a:rPr lang="en-US" altLang="en-US" sz="1100" b="0" i="1">
                <a:latin typeface="Arial" charset="0"/>
              </a:rPr>
              <a:t> Essential Cell Biology </a:t>
            </a:r>
            <a:r>
              <a:rPr lang="en-US" altLang="en-US" sz="1100" b="0">
                <a:latin typeface="Arial" charset="0"/>
              </a:rPr>
              <a:t>(© Garland Science 2010)</a:t>
            </a:r>
          </a:p>
        </p:txBody>
      </p:sp>
      <p:sp>
        <p:nvSpPr>
          <p:cNvPr id="73732" name="TextBox 5"/>
          <p:cNvSpPr txBox="1">
            <a:spLocks noChangeArrowheads="1"/>
          </p:cNvSpPr>
          <p:nvPr/>
        </p:nvSpPr>
        <p:spPr bwMode="auto">
          <a:xfrm>
            <a:off x="0" y="115888"/>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1" charset="0"/>
              </a:defRPr>
            </a:lvl1pPr>
            <a:lvl2pPr marL="742950" indent="-285750">
              <a:spcBef>
                <a:spcPct val="20000"/>
              </a:spcBef>
              <a:buChar char="–"/>
              <a:defRPr sz="2800">
                <a:solidFill>
                  <a:schemeClr val="tx1"/>
                </a:solidFill>
                <a:latin typeface="Times" pitchFamily="1" charset="0"/>
              </a:defRPr>
            </a:lvl2pPr>
            <a:lvl3pPr marL="1143000" indent="-228600">
              <a:spcBef>
                <a:spcPct val="20000"/>
              </a:spcBef>
              <a:buChar char="•"/>
              <a:defRPr sz="2400">
                <a:solidFill>
                  <a:schemeClr val="tx1"/>
                </a:solidFill>
                <a:latin typeface="Times" pitchFamily="1" charset="0"/>
              </a:defRPr>
            </a:lvl3pPr>
            <a:lvl4pPr marL="1600200" indent="-228600">
              <a:spcBef>
                <a:spcPct val="20000"/>
              </a:spcBef>
              <a:buChar char="–"/>
              <a:defRPr sz="2000">
                <a:solidFill>
                  <a:schemeClr val="tx1"/>
                </a:solidFill>
                <a:latin typeface="Times" pitchFamily="1" charset="0"/>
              </a:defRPr>
            </a:lvl4pPr>
            <a:lvl5pPr marL="2057400" indent="-228600">
              <a:spcBef>
                <a:spcPct val="20000"/>
              </a:spcBef>
              <a:buChar char="»"/>
              <a:defRPr sz="2000">
                <a:solidFill>
                  <a:schemeClr val="tx1"/>
                </a:solidFill>
                <a:latin typeface="Times" pitchFamily="1" charset="0"/>
              </a:defRPr>
            </a:lvl5pPr>
            <a:lvl6pPr marL="2514600" indent="-228600" eaLnBrk="0" fontAlgn="base" hangingPunct="0">
              <a:spcBef>
                <a:spcPct val="20000"/>
              </a:spcBef>
              <a:spcAft>
                <a:spcPct val="0"/>
              </a:spcAft>
              <a:buChar char="»"/>
              <a:defRPr sz="2000">
                <a:solidFill>
                  <a:schemeClr val="tx1"/>
                </a:solidFill>
                <a:latin typeface="Times" pitchFamily="1" charset="0"/>
              </a:defRPr>
            </a:lvl6pPr>
            <a:lvl7pPr marL="2971800" indent="-228600" eaLnBrk="0" fontAlgn="base" hangingPunct="0">
              <a:spcBef>
                <a:spcPct val="20000"/>
              </a:spcBef>
              <a:spcAft>
                <a:spcPct val="0"/>
              </a:spcAft>
              <a:buChar char="»"/>
              <a:defRPr sz="2000">
                <a:solidFill>
                  <a:schemeClr val="tx1"/>
                </a:solidFill>
                <a:latin typeface="Times" pitchFamily="1" charset="0"/>
              </a:defRPr>
            </a:lvl7pPr>
            <a:lvl8pPr marL="3429000" indent="-228600" eaLnBrk="0" fontAlgn="base" hangingPunct="0">
              <a:spcBef>
                <a:spcPct val="20000"/>
              </a:spcBef>
              <a:spcAft>
                <a:spcPct val="0"/>
              </a:spcAft>
              <a:buChar char="»"/>
              <a:defRPr sz="2000">
                <a:solidFill>
                  <a:schemeClr val="tx1"/>
                </a:solidFill>
                <a:latin typeface="Times" pitchFamily="1" charset="0"/>
              </a:defRPr>
            </a:lvl8pPr>
            <a:lvl9pPr marL="3886200" indent="-228600" eaLnBrk="0" fontAlgn="base" hangingPunct="0">
              <a:spcBef>
                <a:spcPct val="20000"/>
              </a:spcBef>
              <a:spcAft>
                <a:spcPct val="0"/>
              </a:spcAft>
              <a:buChar char="»"/>
              <a:defRPr sz="2000">
                <a:solidFill>
                  <a:schemeClr val="tx1"/>
                </a:solidFill>
                <a:latin typeface="Times" pitchFamily="1" charset="0"/>
              </a:defRPr>
            </a:lvl9pPr>
          </a:lstStyle>
          <a:p>
            <a:pPr algn="ctr">
              <a:spcBef>
                <a:spcPct val="0"/>
              </a:spcBef>
              <a:buFontTx/>
              <a:buNone/>
            </a:pPr>
            <a:r>
              <a:rPr lang="en-US" altLang="en-US" sz="3600" b="0">
                <a:latin typeface="Calibri" pitchFamily="34" charset="0"/>
                <a:cs typeface="Calibri" pitchFamily="34" charset="0"/>
              </a:rPr>
              <a:t>Many times final response of a cell comes after integrating multiple signals</a:t>
            </a:r>
            <a:endParaRPr lang="en-US" altLang="en-US" sz="2800" i="1">
              <a:latin typeface="Calibri" pitchFamily="34" charset="0"/>
              <a:cs typeface="Calibri" pitchFamily="34" charset="0"/>
            </a:endParaRPr>
          </a:p>
        </p:txBody>
      </p:sp>
      <p:cxnSp>
        <p:nvCxnSpPr>
          <p:cNvPr id="3" name="Straight Arrow Connector 2"/>
          <p:cNvCxnSpPr/>
          <p:nvPr/>
        </p:nvCxnSpPr>
        <p:spPr>
          <a:xfrm>
            <a:off x="2590800" y="5917168"/>
            <a:ext cx="1066800" cy="228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257800" y="5917168"/>
            <a:ext cx="990600" cy="228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740099" y="6031468"/>
            <a:ext cx="1450077" cy="369332"/>
          </a:xfrm>
          <a:prstGeom prst="rect">
            <a:avLst/>
          </a:prstGeom>
          <a:noFill/>
        </p:spPr>
        <p:txBody>
          <a:bodyPr wrap="none" rtlCol="0">
            <a:spAutoFit/>
          </a:bodyPr>
          <a:lstStyle/>
          <a:p>
            <a:r>
              <a:rPr lang="en-US" b="1" i="1"/>
              <a:t>Cell response</a:t>
            </a:r>
          </a:p>
        </p:txBody>
      </p:sp>
    </p:spTree>
    <p:extLst>
      <p:ext uri="{BB962C8B-B14F-4D97-AF65-F5344CB8AC3E}">
        <p14:creationId xmlns:p14="http://schemas.microsoft.com/office/powerpoint/2010/main" val="1641635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74034"/>
            <a:ext cx="9143999" cy="4498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0" y="152400"/>
            <a:ext cx="9144000" cy="1200329"/>
          </a:xfrm>
          <a:prstGeom prst="rect">
            <a:avLst/>
          </a:prstGeom>
          <a:noFill/>
        </p:spPr>
        <p:txBody>
          <a:bodyPr wrap="square" rtlCol="0">
            <a:spAutoFit/>
          </a:bodyPr>
          <a:lstStyle/>
          <a:p>
            <a:pPr algn="ctr"/>
            <a:r>
              <a:rPr lang="en-US" sz="3600"/>
              <a:t>Cells vary enormously in appearance and function</a:t>
            </a:r>
          </a:p>
        </p:txBody>
      </p:sp>
    </p:spTree>
    <p:extLst>
      <p:ext uri="{BB962C8B-B14F-4D97-AF65-F5344CB8AC3E}">
        <p14:creationId xmlns:p14="http://schemas.microsoft.com/office/powerpoint/2010/main" val="2673644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013" y="1128887"/>
            <a:ext cx="4762500" cy="5538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560"/>
          <a:stretch/>
        </p:blipFill>
        <p:spPr bwMode="auto">
          <a:xfrm>
            <a:off x="5105399" y="3581400"/>
            <a:ext cx="4020719" cy="2765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152400"/>
            <a:ext cx="9144000" cy="646331"/>
          </a:xfrm>
          <a:prstGeom prst="rect">
            <a:avLst/>
          </a:prstGeom>
          <a:noFill/>
        </p:spPr>
        <p:txBody>
          <a:bodyPr wrap="square" rtlCol="0">
            <a:spAutoFit/>
          </a:bodyPr>
          <a:lstStyle/>
          <a:p>
            <a:pPr algn="ctr"/>
            <a:r>
              <a:rPr lang="en-US" sz="3600"/>
              <a:t>Living cells all have a similar basic chemistry</a:t>
            </a:r>
          </a:p>
        </p:txBody>
      </p:sp>
      <p:sp>
        <p:nvSpPr>
          <p:cNvPr id="2" name="TextBox 1"/>
          <p:cNvSpPr txBox="1"/>
          <p:nvPr/>
        </p:nvSpPr>
        <p:spPr>
          <a:xfrm>
            <a:off x="5094513" y="1088245"/>
            <a:ext cx="3889400" cy="1200329"/>
          </a:xfrm>
          <a:prstGeom prst="rect">
            <a:avLst/>
          </a:prstGeom>
          <a:noFill/>
        </p:spPr>
        <p:txBody>
          <a:bodyPr wrap="square" rtlCol="0">
            <a:spAutoFit/>
          </a:bodyPr>
          <a:lstStyle/>
          <a:p>
            <a:r>
              <a:rPr lang="en-US" i="1"/>
              <a:t>Although the cells of all living things are infinitely varied when viewed from the outside, they are fundamentally similar inside.</a:t>
            </a:r>
          </a:p>
        </p:txBody>
      </p:sp>
    </p:spTree>
    <p:extLst>
      <p:ext uri="{BB962C8B-B14F-4D97-AF65-F5344CB8AC3E}">
        <p14:creationId xmlns:p14="http://schemas.microsoft.com/office/powerpoint/2010/main" val="1453408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2729"/>
            <a:ext cx="9144000" cy="2347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43" y="3700513"/>
            <a:ext cx="3789946" cy="137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152400"/>
            <a:ext cx="9144000" cy="1200329"/>
          </a:xfrm>
          <a:prstGeom prst="rect">
            <a:avLst/>
          </a:prstGeom>
          <a:noFill/>
        </p:spPr>
        <p:txBody>
          <a:bodyPr wrap="square" rtlCol="0">
            <a:spAutoFit/>
          </a:bodyPr>
          <a:lstStyle/>
          <a:p>
            <a:pPr algn="ctr"/>
            <a:r>
              <a:rPr lang="en-US" sz="3600"/>
              <a:t>All present-day cells have apparently evolved from the same ancestral cell</a:t>
            </a:r>
          </a:p>
        </p:txBody>
      </p:sp>
      <p:sp>
        <p:nvSpPr>
          <p:cNvPr id="3" name="TextBox 2"/>
          <p:cNvSpPr txBox="1"/>
          <p:nvPr/>
        </p:nvSpPr>
        <p:spPr>
          <a:xfrm>
            <a:off x="106168" y="5181600"/>
            <a:ext cx="8953959" cy="1477328"/>
          </a:xfrm>
          <a:prstGeom prst="rect">
            <a:avLst/>
          </a:prstGeom>
          <a:noFill/>
        </p:spPr>
        <p:txBody>
          <a:bodyPr wrap="square" rtlCol="0">
            <a:spAutoFit/>
          </a:bodyPr>
          <a:lstStyle/>
          <a:p>
            <a:r>
              <a:rPr lang="en-US" i="1"/>
              <a:t>A cell reproduces by replicating its DNA and then dividing in two, passing a copy of the genetic instructions encoded in its DNA to each of its daughter cells. That is why daughter cells resemble the parent cell. </a:t>
            </a:r>
            <a:r>
              <a:rPr lang="en-US" b="1" i="1"/>
              <a:t>However, the copying is not always perfect</a:t>
            </a:r>
            <a:r>
              <a:rPr lang="en-US" i="1"/>
              <a:t>, and the instructions are occasionally corrupted by </a:t>
            </a:r>
            <a:r>
              <a:rPr lang="en-US" b="1" i="1"/>
              <a:t>mutations</a:t>
            </a:r>
            <a:r>
              <a:rPr lang="en-US" i="1"/>
              <a:t> that change the DNA. For this reason, daughter cells do not always match the parent cell exactly.</a:t>
            </a:r>
          </a:p>
        </p:txBody>
      </p:sp>
    </p:spTree>
    <p:extLst>
      <p:ext uri="{BB962C8B-B14F-4D97-AF65-F5344CB8AC3E}">
        <p14:creationId xmlns:p14="http://schemas.microsoft.com/office/powerpoint/2010/main" val="2967288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ure 8-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05" y="752564"/>
            <a:ext cx="3348737" cy="590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152400"/>
            <a:ext cx="9144000" cy="1200329"/>
          </a:xfrm>
          <a:prstGeom prst="rect">
            <a:avLst/>
          </a:prstGeom>
          <a:noFill/>
        </p:spPr>
        <p:txBody>
          <a:bodyPr wrap="square" rtlCol="0">
            <a:spAutoFit/>
          </a:bodyPr>
          <a:lstStyle/>
          <a:p>
            <a:pPr algn="ctr"/>
            <a:r>
              <a:rPr lang="en-US" sz="3600"/>
              <a:t>Hard to imagine these two cells originated </a:t>
            </a:r>
          </a:p>
          <a:p>
            <a:pPr algn="ctr"/>
            <a:r>
              <a:rPr lang="en-US" sz="3600"/>
              <a:t>from same cell</a:t>
            </a:r>
          </a:p>
        </p:txBody>
      </p:sp>
      <p:sp>
        <p:nvSpPr>
          <p:cNvPr id="4" name="TextBox 3"/>
          <p:cNvSpPr txBox="1"/>
          <p:nvPr/>
        </p:nvSpPr>
        <p:spPr>
          <a:xfrm>
            <a:off x="3505200" y="2984603"/>
            <a:ext cx="4800600" cy="954107"/>
          </a:xfrm>
          <a:prstGeom prst="rect">
            <a:avLst/>
          </a:prstGeom>
          <a:noFill/>
        </p:spPr>
        <p:txBody>
          <a:bodyPr wrap="square" rtlCol="0">
            <a:spAutoFit/>
          </a:bodyPr>
          <a:lstStyle/>
          <a:p>
            <a:r>
              <a:rPr lang="en-US" sz="2800" b="1" i="1"/>
              <a:t>All types of cell of our body originate from the zygote</a:t>
            </a:r>
          </a:p>
        </p:txBody>
      </p:sp>
    </p:spTree>
    <p:extLst>
      <p:ext uri="{BB962C8B-B14F-4D97-AF65-F5344CB8AC3E}">
        <p14:creationId xmlns:p14="http://schemas.microsoft.com/office/powerpoint/2010/main" val="23543945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1EB95A2F43574F89D85EFABBE99001" ma:contentTypeVersion="4" ma:contentTypeDescription="Create a new document." ma:contentTypeScope="" ma:versionID="b2cccd51d1979ce5e7d82d672692791c">
  <xsd:schema xmlns:xsd="http://www.w3.org/2001/XMLSchema" xmlns:xs="http://www.w3.org/2001/XMLSchema" xmlns:p="http://schemas.microsoft.com/office/2006/metadata/properties" xmlns:ns2="40a1b898-87a6-4ae2-bea5-abe8e599bcbc" targetNamespace="http://schemas.microsoft.com/office/2006/metadata/properties" ma:root="true" ma:fieldsID="1ecb88022f424db626575bb1cb0fce35" ns2:_="">
    <xsd:import namespace="40a1b898-87a6-4ae2-bea5-abe8e599bcb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a1b898-87a6-4ae2-bea5-abe8e599bc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D628D19-125C-4865-8695-37582EA4A58D}">
  <ds:schemaRefs>
    <ds:schemaRef ds:uri="http://schemas.microsoft.com/sharepoint/v3/contenttype/forms"/>
  </ds:schemaRefs>
</ds:datastoreItem>
</file>

<file path=customXml/itemProps2.xml><?xml version="1.0" encoding="utf-8"?>
<ds:datastoreItem xmlns:ds="http://schemas.openxmlformats.org/officeDocument/2006/customXml" ds:itemID="{D0EAC8AF-5172-44DB-A78E-0689964B2D57}">
  <ds:schemaRefs>
    <ds:schemaRef ds:uri="40a1b898-87a6-4ae2-bea5-abe8e599bc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88F50D8-A8B0-401E-8D40-11824B0F0A3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57</Slides>
  <Notes>19</Notes>
  <HiddenSlides>0</HiddenSlide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Oindrilla</dc:creator>
  <cp:revision>1</cp:revision>
  <cp:lastPrinted>2016-03-31T10:44:14Z</cp:lastPrinted>
  <dcterms:created xsi:type="dcterms:W3CDTF">2012-01-19T11:22:43Z</dcterms:created>
  <dcterms:modified xsi:type="dcterms:W3CDTF">2022-07-04T12:54:18Z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0x010100BD1EB95A2F43574F89D85EFABBE99001</vt:lpwstr>
  </property>
</Properties>
</file>